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"/>
  </p:notesMasterIdLst>
  <p:sldIdLst>
    <p:sldId id="279" r:id="rId2"/>
    <p:sldId id="256" r:id="rId3"/>
    <p:sldId id="282" r:id="rId4"/>
    <p:sldId id="283" r:id="rId5"/>
    <p:sldId id="284" r:id="rId6"/>
    <p:sldId id="259" r:id="rId7"/>
    <p:sldId id="281" r:id="rId8"/>
    <p:sldId id="280" r:id="rId9"/>
    <p:sldId id="274" r:id="rId10"/>
    <p:sldId id="261" r:id="rId11"/>
    <p:sldId id="271" r:id="rId12"/>
    <p:sldId id="278" r:id="rId13"/>
    <p:sldId id="273" r:id="rId14"/>
    <p:sldId id="275" r:id="rId15"/>
  </p:sldIdLst>
  <p:sldSz cx="9144000" cy="6858000" type="screen4x3"/>
  <p:notesSz cx="7010400" cy="92964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2F7389D-F179-4AE8-89EF-0AC7C423C2DD}">
          <p14:sldIdLst>
            <p14:sldId id="279"/>
            <p14:sldId id="256"/>
            <p14:sldId id="282"/>
            <p14:sldId id="283"/>
            <p14:sldId id="284"/>
            <p14:sldId id="259"/>
            <p14:sldId id="281"/>
            <p14:sldId id="280"/>
            <p14:sldId id="274"/>
            <p14:sldId id="261"/>
            <p14:sldId id="271"/>
            <p14:sldId id="278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6423" autoAdjust="0"/>
  </p:normalViewPr>
  <p:slideViewPr>
    <p:cSldViewPr>
      <p:cViewPr varScale="1">
        <p:scale>
          <a:sx n="73" d="100"/>
          <a:sy n="73" d="100"/>
        </p:scale>
        <p:origin x="2088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D71C285-0482-4015-A1BE-2B220BEC05A8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4D87D7F0-E70F-4C9D-B945-3007BDC785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59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ci.radio-canada.ca/nouvelle/1797717/vaccin-covid-deces-13-ans-estrie-fau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enecrologue.com/necrologie/region/estrie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Placer la vidéo de Découverte à la bonne minute : 20:07</a:t>
            </a:r>
          </a:p>
          <a:p>
            <a:pPr defTabSz="915772">
              <a:defRPr/>
            </a:pPr>
            <a:endParaRPr lang="fr-CA" dirty="0" smtClean="0"/>
          </a:p>
          <a:p>
            <a:pPr defTabSz="915772">
              <a:defRPr/>
            </a:pPr>
            <a:r>
              <a:rPr lang="fr-CA" dirty="0" smtClean="0"/>
              <a:t>Activité</a:t>
            </a:r>
            <a:r>
              <a:rPr lang="fr-CA" baseline="0" dirty="0" smtClean="0"/>
              <a:t> :</a:t>
            </a: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https://bit.ly/2323CX</a:t>
            </a:r>
          </a:p>
          <a:p>
            <a:endParaRPr lang="fr-CA" baseline="0" dirty="0" smtClean="0"/>
          </a:p>
          <a:p>
            <a:r>
              <a:rPr lang="fr-CA" baseline="0" dirty="0" smtClean="0"/>
              <a:t>Faire voter les étudiants avec des pancartes : d’un côté pouce en l’air et de l’autre, </a:t>
            </a:r>
            <a:r>
              <a:rPr lang="fr-CA" baseline="0" dirty="0" err="1" smtClean="0"/>
              <a:t>émodji</a:t>
            </a:r>
            <a:r>
              <a:rPr lang="fr-CA" baseline="0" dirty="0" smtClean="0"/>
              <a:t> Caca </a:t>
            </a:r>
          </a:p>
          <a:p>
            <a:endParaRPr lang="fr-CA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44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err="1"/>
              <a:t>Outils</a:t>
            </a:r>
            <a:r>
              <a:rPr lang="en-CA" baseline="0" dirty="0"/>
              <a:t> pour </a:t>
            </a:r>
            <a:r>
              <a:rPr lang="en-CA" baseline="0" dirty="0" err="1"/>
              <a:t>être</a:t>
            </a:r>
            <a:r>
              <a:rPr lang="en-CA" baseline="0" dirty="0"/>
              <a:t> </a:t>
            </a:r>
            <a:r>
              <a:rPr lang="en-CA" baseline="0" dirty="0" err="1"/>
              <a:t>en</a:t>
            </a:r>
            <a:r>
              <a:rPr lang="en-CA" baseline="0" dirty="0"/>
              <a:t> </a:t>
            </a:r>
            <a:r>
              <a:rPr lang="en-CA" baseline="0" dirty="0" err="1"/>
              <a:t>mesure</a:t>
            </a:r>
            <a:r>
              <a:rPr lang="en-CA" baseline="0" dirty="0"/>
              <a:t> </a:t>
            </a:r>
            <a:r>
              <a:rPr lang="en-CA" baseline="0" dirty="0" err="1"/>
              <a:t>d’évaluer</a:t>
            </a:r>
            <a:r>
              <a:rPr lang="en-CA" baseline="0" dirty="0"/>
              <a:t> les sources.</a:t>
            </a:r>
          </a:p>
          <a:p>
            <a:endParaRPr lang="en-CA" baseline="0" dirty="0"/>
          </a:p>
          <a:p>
            <a:r>
              <a:rPr lang="en-CA" baseline="0" dirty="0" err="1"/>
              <a:t>Montrer</a:t>
            </a:r>
            <a:r>
              <a:rPr lang="en-CA" baseline="0" dirty="0"/>
              <a:t> la page sur </a:t>
            </a:r>
            <a:r>
              <a:rPr lang="en-CA" baseline="0" dirty="0" err="1"/>
              <a:t>notre</a:t>
            </a:r>
            <a:r>
              <a:rPr lang="en-CA" baseline="0" dirty="0"/>
              <a:t> site web et faire le tour des questions avec </a:t>
            </a:r>
            <a:r>
              <a:rPr lang="en-CA" baseline="0" dirty="0" err="1"/>
              <a:t>eux</a:t>
            </a:r>
            <a:endParaRPr lang="en-CA" baseline="0" dirty="0"/>
          </a:p>
          <a:p>
            <a:r>
              <a:rPr lang="en-CA" baseline="0" dirty="0"/>
              <a:t>	QUI = </a:t>
            </a:r>
            <a:r>
              <a:rPr lang="en-CA" baseline="0" dirty="0" err="1"/>
              <a:t>autorité</a:t>
            </a:r>
            <a:r>
              <a:rPr lang="en-CA" baseline="0" dirty="0"/>
              <a:t> (auteur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organisme</a:t>
            </a:r>
            <a:r>
              <a:rPr lang="en-CA" baseline="0" dirty="0"/>
              <a:t>/journal) : pour </a:t>
            </a:r>
            <a:r>
              <a:rPr lang="en-CA" baseline="0" dirty="0" err="1"/>
              <a:t>détecter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fausse</a:t>
            </a:r>
            <a:r>
              <a:rPr lang="en-CA" baseline="0" dirty="0"/>
              <a:t> nouvelle, identifier le medias. Est-</a:t>
            </a:r>
            <a:r>
              <a:rPr lang="en-CA" baseline="0" dirty="0" err="1"/>
              <a:t>il</a:t>
            </a:r>
            <a:r>
              <a:rPr lang="en-CA" baseline="0" dirty="0"/>
              <a:t> un medias </a:t>
            </a:r>
            <a:r>
              <a:rPr lang="en-CA" baseline="0" dirty="0" err="1"/>
              <a:t>reconnus</a:t>
            </a:r>
            <a:r>
              <a:rPr lang="en-CA" baseline="0" dirty="0"/>
              <a:t> </a:t>
            </a:r>
            <a:r>
              <a:rPr lang="en-CA" baseline="0" dirty="0" err="1"/>
              <a:t>ou</a:t>
            </a:r>
            <a:r>
              <a:rPr lang="en-CA" baseline="0" dirty="0"/>
              <a:t> non ? </a:t>
            </a:r>
          </a:p>
          <a:p>
            <a:r>
              <a:rPr lang="en-CA" baseline="0" dirty="0"/>
              <a:t>	QUOI = exactitude : pour </a:t>
            </a:r>
            <a:r>
              <a:rPr lang="en-CA" baseline="0" dirty="0" err="1"/>
              <a:t>valider</a:t>
            </a:r>
            <a:r>
              <a:rPr lang="en-CA" baseline="0" dirty="0"/>
              <a:t> </a:t>
            </a:r>
            <a:r>
              <a:rPr lang="en-CA" baseline="0" dirty="0" err="1"/>
              <a:t>l’exactitude</a:t>
            </a:r>
            <a:r>
              <a:rPr lang="en-CA" baseline="0" dirty="0"/>
              <a:t>, </a:t>
            </a:r>
            <a:r>
              <a:rPr lang="en-CA" baseline="0" dirty="0" err="1"/>
              <a:t>il</a:t>
            </a:r>
            <a:r>
              <a:rPr lang="en-CA" baseline="0" dirty="0"/>
              <a:t> </a:t>
            </a:r>
            <a:r>
              <a:rPr lang="en-CA" baseline="0" dirty="0" err="1"/>
              <a:t>faut</a:t>
            </a:r>
            <a:r>
              <a:rPr lang="en-CA" baseline="0" dirty="0"/>
              <a:t> </a:t>
            </a:r>
            <a:r>
              <a:rPr lang="en-CA" baseline="0" dirty="0" err="1"/>
              <a:t>valider</a:t>
            </a:r>
            <a:r>
              <a:rPr lang="en-CA" baseline="0" dirty="0"/>
              <a:t> avec trois </a:t>
            </a:r>
            <a:r>
              <a:rPr lang="en-CA" baseline="0" dirty="0" err="1"/>
              <a:t>autres</a:t>
            </a:r>
            <a:r>
              <a:rPr lang="en-CA" baseline="0" dirty="0"/>
              <a:t> sources </a:t>
            </a:r>
            <a:r>
              <a:rPr lang="en-CA" baseline="0" dirty="0" err="1"/>
              <a:t>fiables</a:t>
            </a:r>
            <a:r>
              <a:rPr lang="en-CA" baseline="0" dirty="0"/>
              <a:t>. Pour </a:t>
            </a:r>
            <a:r>
              <a:rPr lang="en-CA" baseline="0" dirty="0" err="1"/>
              <a:t>une</a:t>
            </a:r>
            <a:r>
              <a:rPr lang="en-CA" baseline="0" dirty="0"/>
              <a:t> nouvelle, </a:t>
            </a:r>
            <a:r>
              <a:rPr lang="en-CA" baseline="0" dirty="0" err="1"/>
              <a:t>valider</a:t>
            </a:r>
            <a:r>
              <a:rPr lang="en-CA" baseline="0" dirty="0"/>
              <a:t> avec </a:t>
            </a:r>
            <a:r>
              <a:rPr lang="en-CA" baseline="0" dirty="0" err="1"/>
              <a:t>d’autres</a:t>
            </a:r>
            <a:r>
              <a:rPr lang="en-CA" baseline="0" dirty="0"/>
              <a:t> medias </a:t>
            </a:r>
            <a:r>
              <a:rPr lang="en-CA" baseline="0" dirty="0" err="1"/>
              <a:t>reconnus</a:t>
            </a:r>
            <a:endParaRPr lang="en-CA" baseline="0" dirty="0"/>
          </a:p>
          <a:p>
            <a:r>
              <a:rPr lang="en-CA" baseline="0" dirty="0"/>
              <a:t>	POURQUOI = - </a:t>
            </a:r>
            <a:r>
              <a:rPr lang="en-CA" baseline="0" dirty="0" err="1"/>
              <a:t>objectivité</a:t>
            </a:r>
            <a:r>
              <a:rPr lang="en-CA" baseline="0" dirty="0"/>
              <a:t>; </a:t>
            </a:r>
          </a:p>
          <a:p>
            <a:r>
              <a:rPr lang="en-CA" baseline="0" dirty="0"/>
              <a:t>		- public </a:t>
            </a:r>
            <a:r>
              <a:rPr lang="en-CA" baseline="0" dirty="0" err="1"/>
              <a:t>cible</a:t>
            </a:r>
            <a:r>
              <a:rPr lang="en-CA" baseline="0" dirty="0"/>
              <a:t> : </a:t>
            </a:r>
            <a:r>
              <a:rPr lang="en-CA" baseline="0" dirty="0" err="1"/>
              <a:t>indice</a:t>
            </a:r>
            <a:r>
              <a:rPr lang="en-CA" baseline="0" dirty="0"/>
              <a:t> avec le </a:t>
            </a:r>
            <a:r>
              <a:rPr lang="en-CA" baseline="0" dirty="0" err="1"/>
              <a:t>niveau</a:t>
            </a:r>
            <a:r>
              <a:rPr lang="en-CA" baseline="0" dirty="0"/>
              <a:t> de </a:t>
            </a:r>
            <a:r>
              <a:rPr lang="en-CA" baseline="0" dirty="0" err="1"/>
              <a:t>langage</a:t>
            </a:r>
            <a:endParaRPr lang="en-CA" baseline="0" dirty="0"/>
          </a:p>
          <a:p>
            <a:r>
              <a:rPr lang="en-CA" baseline="0" dirty="0">
                <a:sym typeface="Wingdings" panose="05000000000000000000" pitchFamily="2" charset="2"/>
              </a:rPr>
              <a:t>		- Intentions de </a:t>
            </a:r>
            <a:r>
              <a:rPr lang="en-CA" baseline="0" dirty="0" err="1">
                <a:sym typeface="Wingdings" panose="05000000000000000000" pitchFamily="2" charset="2"/>
              </a:rPr>
              <a:t>l’auteur</a:t>
            </a:r>
            <a:r>
              <a:rPr lang="en-CA" baseline="0" dirty="0">
                <a:sym typeface="Wingdings" panose="05000000000000000000" pitchFamily="2" charset="2"/>
              </a:rPr>
              <a:t> : </a:t>
            </a:r>
            <a:r>
              <a:rPr lang="en-CA" baseline="0" dirty="0" err="1">
                <a:sym typeface="Wingdings" panose="05000000000000000000" pitchFamily="2" charset="2"/>
              </a:rPr>
              <a:t>indice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dans</a:t>
            </a:r>
            <a:r>
              <a:rPr lang="en-CA" baseline="0" dirty="0">
                <a:sym typeface="Wingdings" panose="05000000000000000000" pitchFamily="2" charset="2"/>
              </a:rPr>
              <a:t> : </a:t>
            </a:r>
          </a:p>
          <a:p>
            <a:pPr marL="3849287" lvl="8" indent="-174690">
              <a:buFont typeface="Wingdings"/>
              <a:buChar char="à"/>
            </a:pPr>
            <a:r>
              <a:rPr lang="en-CA" baseline="0" dirty="0">
                <a:sym typeface="Wingdings" panose="05000000000000000000" pitchFamily="2" charset="2"/>
              </a:rPr>
              <a:t>“à propos”</a:t>
            </a:r>
          </a:p>
          <a:p>
            <a:pPr marL="3849287" lvl="8" indent="-174690">
              <a:buFont typeface="Wingdings"/>
              <a:buChar char="à"/>
            </a:pPr>
            <a:r>
              <a:rPr lang="en-CA" baseline="0" dirty="0" err="1">
                <a:sym typeface="Wingdings" panose="05000000000000000000" pitchFamily="2" charset="2"/>
              </a:rPr>
              <a:t>Présence</a:t>
            </a:r>
            <a:r>
              <a:rPr lang="en-CA" baseline="0" dirty="0">
                <a:sym typeface="Wingdings" panose="05000000000000000000" pitchFamily="2" charset="2"/>
              </a:rPr>
              <a:t> abusive de </a:t>
            </a:r>
            <a:r>
              <a:rPr lang="en-CA" baseline="0" dirty="0" err="1">
                <a:sym typeface="Wingdings" panose="05000000000000000000" pitchFamily="2" charset="2"/>
              </a:rPr>
              <a:t>publicités</a:t>
            </a:r>
            <a:r>
              <a:rPr lang="en-CA" baseline="0" dirty="0">
                <a:sym typeface="Wingdings" panose="05000000000000000000" pitchFamily="2" charset="2"/>
              </a:rPr>
              <a:t> = plus </a:t>
            </a:r>
            <a:r>
              <a:rPr lang="en-CA" baseline="0" dirty="0" err="1">
                <a:sym typeface="Wingdings" panose="05000000000000000000" pitchFamily="2" charset="2"/>
              </a:rPr>
              <a:t>intéressés</a:t>
            </a:r>
            <a:r>
              <a:rPr lang="en-CA" baseline="0" dirty="0">
                <a:sym typeface="Wingdings" panose="05000000000000000000" pitchFamily="2" charset="2"/>
              </a:rPr>
              <a:t> à </a:t>
            </a:r>
            <a:r>
              <a:rPr lang="en-CA" baseline="0" dirty="0" err="1">
                <a:sym typeface="Wingdings" panose="05000000000000000000" pitchFamily="2" charset="2"/>
              </a:rPr>
              <a:t>vendre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qu’à</a:t>
            </a:r>
            <a:r>
              <a:rPr lang="en-CA" baseline="0" dirty="0">
                <a:sym typeface="Wingdings" panose="05000000000000000000" pitchFamily="2" charset="2"/>
              </a:rPr>
              <a:t> donner </a:t>
            </a:r>
            <a:r>
              <a:rPr lang="en-CA" baseline="0" dirty="0" err="1">
                <a:sym typeface="Wingdings" panose="05000000000000000000" pitchFamily="2" charset="2"/>
              </a:rPr>
              <a:t>une</a:t>
            </a:r>
            <a:r>
              <a:rPr lang="en-CA" baseline="0" dirty="0">
                <a:sym typeface="Wingdings" panose="05000000000000000000" pitchFamily="2" charset="2"/>
              </a:rPr>
              <a:t> information </a:t>
            </a:r>
            <a:r>
              <a:rPr lang="en-CA" baseline="0" dirty="0" err="1">
                <a:sym typeface="Wingdings" panose="05000000000000000000" pitchFamily="2" charset="2"/>
              </a:rPr>
              <a:t>juste</a:t>
            </a:r>
            <a:r>
              <a:rPr lang="en-CA" baseline="0" dirty="0">
                <a:sym typeface="Wingdings" panose="05000000000000000000" pitchFamily="2" charset="2"/>
              </a:rPr>
              <a:t> OU </a:t>
            </a:r>
            <a:r>
              <a:rPr lang="en-CA" baseline="0" dirty="0" err="1">
                <a:sym typeface="Wingdings" panose="05000000000000000000" pitchFamily="2" charset="2"/>
              </a:rPr>
              <a:t>besoin</a:t>
            </a:r>
            <a:r>
              <a:rPr lang="en-CA" baseline="0" dirty="0">
                <a:sym typeface="Wingdings" panose="05000000000000000000" pitchFamily="2" charset="2"/>
              </a:rPr>
              <a:t> de </a:t>
            </a:r>
            <a:r>
              <a:rPr lang="en-CA" baseline="0" dirty="0" err="1">
                <a:sym typeface="Wingdings" panose="05000000000000000000" pitchFamily="2" charset="2"/>
              </a:rPr>
              <a:t>revenus</a:t>
            </a:r>
            <a:r>
              <a:rPr lang="en-CA" baseline="0" dirty="0">
                <a:sym typeface="Wingdings" panose="05000000000000000000" pitchFamily="2" charset="2"/>
              </a:rPr>
              <a:t>, car les auteurs ne </a:t>
            </a:r>
            <a:r>
              <a:rPr lang="en-CA" baseline="0" dirty="0" err="1">
                <a:sym typeface="Wingdings" panose="05000000000000000000" pitchFamily="2" charset="2"/>
              </a:rPr>
              <a:t>sont</a:t>
            </a:r>
            <a:r>
              <a:rPr lang="en-CA" baseline="0" dirty="0">
                <a:sym typeface="Wingdings" panose="05000000000000000000" pitchFamily="2" charset="2"/>
              </a:rPr>
              <a:t> pas </a:t>
            </a:r>
            <a:r>
              <a:rPr lang="en-CA" baseline="0" dirty="0" err="1">
                <a:sym typeface="Wingdings" panose="05000000000000000000" pitchFamily="2" charset="2"/>
              </a:rPr>
              <a:t>soutenus</a:t>
            </a:r>
            <a:r>
              <a:rPr lang="en-CA" baseline="0" dirty="0">
                <a:sym typeface="Wingdings" panose="05000000000000000000" pitchFamily="2" charset="2"/>
              </a:rPr>
              <a:t> par un </a:t>
            </a:r>
            <a:r>
              <a:rPr lang="en-CA" baseline="0" dirty="0" err="1">
                <a:sym typeface="Wingdings" panose="05000000000000000000" pitchFamily="2" charset="2"/>
              </a:rPr>
              <a:t>organisme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reconnu</a:t>
            </a:r>
            <a:r>
              <a:rPr lang="en-CA" baseline="0" dirty="0">
                <a:sym typeface="Wingdings" panose="05000000000000000000" pitchFamily="2" charset="2"/>
              </a:rPr>
              <a:t>.  </a:t>
            </a:r>
          </a:p>
          <a:p>
            <a:endParaRPr lang="en-CA" baseline="0" dirty="0"/>
          </a:p>
          <a:p>
            <a:r>
              <a:rPr lang="en-CA" baseline="0" dirty="0"/>
              <a:t>	COMMENT = </a:t>
            </a:r>
            <a:r>
              <a:rPr lang="en-CA" baseline="0" dirty="0" err="1"/>
              <a:t>validité</a:t>
            </a:r>
            <a:endParaRPr lang="en-CA" baseline="0" dirty="0"/>
          </a:p>
          <a:p>
            <a:r>
              <a:rPr lang="en-CA" baseline="0" dirty="0"/>
              <a:t>	QUAND = </a:t>
            </a:r>
            <a:r>
              <a:rPr lang="en-CA" baseline="0" dirty="0" err="1"/>
              <a:t>actualité</a:t>
            </a:r>
            <a:endParaRPr lang="en-CA" baseline="0" dirty="0"/>
          </a:p>
          <a:p>
            <a:endParaRPr lang="en-CA" baseline="0" dirty="0"/>
          </a:p>
          <a:p>
            <a:r>
              <a:rPr lang="en-CA" baseline="0" dirty="0"/>
              <a:t>Pointer </a:t>
            </a:r>
            <a:r>
              <a:rPr lang="en-CA" baseline="0" dirty="0" err="1"/>
              <a:t>l’aide-mémoire</a:t>
            </a:r>
            <a:endParaRPr lang="en-CA" baseline="0" dirty="0"/>
          </a:p>
          <a:p>
            <a:endParaRPr lang="fr-CA" dirty="0"/>
          </a:p>
          <a:p>
            <a:r>
              <a:rPr lang="en-CA" dirty="0"/>
              <a:t>À la lumière de </a:t>
            </a:r>
            <a:r>
              <a:rPr lang="en-CA" dirty="0" err="1"/>
              <a:t>ces</a:t>
            </a:r>
            <a:r>
              <a:rPr lang="en-CA" dirty="0"/>
              <a:t> 5 questions :</a:t>
            </a:r>
          </a:p>
          <a:p>
            <a:r>
              <a:rPr lang="en-CA" dirty="0" err="1"/>
              <a:t>Questionner</a:t>
            </a:r>
            <a:r>
              <a:rPr lang="en-CA" baseline="0" dirty="0"/>
              <a:t> </a:t>
            </a:r>
            <a:r>
              <a:rPr lang="en-CA" baseline="0" dirty="0" err="1"/>
              <a:t>ensuite</a:t>
            </a:r>
            <a:r>
              <a:rPr lang="en-CA" baseline="0" dirty="0"/>
              <a:t> les </a:t>
            </a:r>
            <a:r>
              <a:rPr lang="en-CA" baseline="0" dirty="0" err="1"/>
              <a:t>étudiants</a:t>
            </a:r>
            <a:r>
              <a:rPr lang="en-CA" baseline="0" dirty="0"/>
              <a:t> sur la </a:t>
            </a:r>
            <a:r>
              <a:rPr lang="en-CA" baseline="0" dirty="0" err="1"/>
              <a:t>qualité</a:t>
            </a:r>
            <a:r>
              <a:rPr lang="en-CA" baseline="0" dirty="0"/>
              <a:t> de </a:t>
            </a:r>
            <a:r>
              <a:rPr lang="en-CA" baseline="0" dirty="0" err="1"/>
              <a:t>Wikipédia</a:t>
            </a:r>
            <a:r>
              <a:rPr lang="en-CA" baseline="0" dirty="0"/>
              <a:t> –</a:t>
            </a:r>
          </a:p>
          <a:p>
            <a:r>
              <a:rPr lang="en-CA" baseline="0" dirty="0"/>
              <a:t>	</a:t>
            </a:r>
            <a:r>
              <a:rPr lang="en-CA" baseline="0" dirty="0">
                <a:sym typeface="Wingdings" panose="05000000000000000000" pitchFamily="2" charset="2"/>
              </a:rPr>
              <a:t> </a:t>
            </a:r>
            <a:r>
              <a:rPr lang="en-CA" baseline="0" dirty="0" err="1">
                <a:sym typeface="Wingdings" panose="05000000000000000000" pitchFamily="2" charset="2"/>
              </a:rPr>
              <a:t>n’importe</a:t>
            </a:r>
            <a:r>
              <a:rPr lang="en-CA" baseline="0" dirty="0">
                <a:sym typeface="Wingdings" panose="05000000000000000000" pitchFamily="2" charset="2"/>
              </a:rPr>
              <a:t> qui </a:t>
            </a:r>
            <a:r>
              <a:rPr lang="en-CA" baseline="0" dirty="0" err="1">
                <a:sym typeface="Wingdings" panose="05000000000000000000" pitchFamily="2" charset="2"/>
              </a:rPr>
              <a:t>peut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contribuer</a:t>
            </a:r>
            <a:r>
              <a:rPr lang="en-CA" baseline="0" dirty="0">
                <a:sym typeface="Wingdings" panose="05000000000000000000" pitchFamily="2" charset="2"/>
              </a:rPr>
              <a:t> à la </a:t>
            </a:r>
            <a:r>
              <a:rPr lang="en-CA" baseline="0" dirty="0" err="1">
                <a:sym typeface="Wingdings" panose="05000000000000000000" pitchFamily="2" charset="2"/>
              </a:rPr>
              <a:t>rédaction</a:t>
            </a:r>
            <a:r>
              <a:rPr lang="en-CA" baseline="0" dirty="0">
                <a:sym typeface="Wingdings" panose="05000000000000000000" pitchFamily="2" charset="2"/>
              </a:rPr>
              <a:t> des articles</a:t>
            </a:r>
          </a:p>
          <a:p>
            <a:r>
              <a:rPr lang="en-CA" baseline="0" dirty="0">
                <a:sym typeface="Wingdings" panose="05000000000000000000" pitchFamily="2" charset="2"/>
              </a:rPr>
              <a:t>	 on ne </a:t>
            </a:r>
            <a:r>
              <a:rPr lang="en-CA" baseline="0" dirty="0" err="1">
                <a:sym typeface="Wingdings" panose="05000000000000000000" pitchFamily="2" charset="2"/>
              </a:rPr>
              <a:t>connaît</a:t>
            </a:r>
            <a:r>
              <a:rPr lang="en-CA" baseline="0" dirty="0">
                <a:sym typeface="Wingdings" panose="05000000000000000000" pitchFamily="2" charset="2"/>
              </a:rPr>
              <a:t> pas les auteurs</a:t>
            </a:r>
          </a:p>
          <a:p>
            <a:r>
              <a:rPr lang="en-CA" baseline="0" dirty="0">
                <a:sym typeface="Wingdings" panose="05000000000000000000" pitchFamily="2" charset="2"/>
              </a:rPr>
              <a:t>	 </a:t>
            </a:r>
            <a:r>
              <a:rPr lang="en-CA" baseline="0" dirty="0" err="1">
                <a:sym typeface="Wingdings" panose="05000000000000000000" pitchFamily="2" charset="2"/>
              </a:rPr>
              <a:t>lorsqu’il</a:t>
            </a:r>
            <a:r>
              <a:rPr lang="en-CA" baseline="0" dirty="0">
                <a:sym typeface="Wingdings" panose="05000000000000000000" pitchFamily="2" charset="2"/>
              </a:rPr>
              <a:t> y a des </a:t>
            </a:r>
            <a:r>
              <a:rPr lang="en-CA" baseline="0" dirty="0" err="1">
                <a:sym typeface="Wingdings" panose="05000000000000000000" pitchFamily="2" charset="2"/>
              </a:rPr>
              <a:t>faussetés</a:t>
            </a:r>
            <a:r>
              <a:rPr lang="en-CA" baseline="0" dirty="0">
                <a:sym typeface="Wingdings" panose="05000000000000000000" pitchFamily="2" charset="2"/>
              </a:rPr>
              <a:t>, </a:t>
            </a:r>
            <a:r>
              <a:rPr lang="en-CA" baseline="0" dirty="0" err="1">
                <a:sym typeface="Wingdings" panose="05000000000000000000" pitchFamily="2" charset="2"/>
              </a:rPr>
              <a:t>il</a:t>
            </a:r>
            <a:r>
              <a:rPr lang="en-CA" baseline="0" dirty="0">
                <a:sym typeface="Wingdings" panose="05000000000000000000" pitchFamily="2" charset="2"/>
              </a:rPr>
              <a:t> y a un </a:t>
            </a:r>
            <a:r>
              <a:rPr lang="en-CA" baseline="0" dirty="0" err="1">
                <a:sym typeface="Wingdings" panose="05000000000000000000" pitchFamily="2" charset="2"/>
              </a:rPr>
              <a:t>délai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avant</a:t>
            </a:r>
            <a:r>
              <a:rPr lang="en-CA" baseline="0" dirty="0">
                <a:sym typeface="Wingdings" panose="05000000000000000000" pitchFamily="2" charset="2"/>
              </a:rPr>
              <a:t> que la </a:t>
            </a:r>
            <a:r>
              <a:rPr lang="en-CA" baseline="0" dirty="0" err="1">
                <a:sym typeface="Wingdings" panose="05000000000000000000" pitchFamily="2" charset="2"/>
              </a:rPr>
              <a:t>communauté</a:t>
            </a:r>
            <a:r>
              <a:rPr lang="en-CA" baseline="0" dirty="0">
                <a:sym typeface="Wingdings" panose="05000000000000000000" pitchFamily="2" charset="2"/>
              </a:rPr>
              <a:t> le </a:t>
            </a:r>
            <a:r>
              <a:rPr lang="en-CA" baseline="0" dirty="0" err="1">
                <a:sym typeface="Wingdings" panose="05000000000000000000" pitchFamily="2" charset="2"/>
              </a:rPr>
              <a:t>repère</a:t>
            </a:r>
            <a:r>
              <a:rPr lang="en-CA" baseline="0" dirty="0">
                <a:sym typeface="Wingdings" panose="05000000000000000000" pitchFamily="2" charset="2"/>
              </a:rPr>
              <a:t> et que </a:t>
            </a:r>
            <a:r>
              <a:rPr lang="en-CA" baseline="0" dirty="0" err="1">
                <a:sym typeface="Wingdings" panose="05000000000000000000" pitchFamily="2" charset="2"/>
              </a:rPr>
              <a:t>ce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soit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corrigé</a:t>
            </a:r>
            <a:r>
              <a:rPr lang="en-CA" baseline="0" dirty="0">
                <a:sym typeface="Wingdings" panose="05000000000000000000" pitchFamily="2" charset="2"/>
              </a:rPr>
              <a:t>. </a:t>
            </a:r>
            <a:r>
              <a:rPr lang="en-CA" baseline="0" dirty="0" err="1">
                <a:sym typeface="Wingdings" panose="05000000000000000000" pitchFamily="2" charset="2"/>
              </a:rPr>
              <a:t>Une</a:t>
            </a:r>
            <a:r>
              <a:rPr lang="en-CA" baseline="0" dirty="0">
                <a:sym typeface="Wingdings" panose="05000000000000000000" pitchFamily="2" charset="2"/>
              </a:rPr>
              <a:t> page </a:t>
            </a:r>
            <a:r>
              <a:rPr lang="en-CA" baseline="0" dirty="0" err="1">
                <a:sym typeface="Wingdings" panose="05000000000000000000" pitchFamily="2" charset="2"/>
              </a:rPr>
              <a:t>peu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consultée</a:t>
            </a:r>
            <a:r>
              <a:rPr lang="en-CA" baseline="0" dirty="0">
                <a:sym typeface="Wingdings" panose="05000000000000000000" pitchFamily="2" charset="2"/>
              </a:rPr>
              <a:t> sera </a:t>
            </a:r>
            <a:r>
              <a:rPr lang="en-CA" baseline="0" dirty="0" err="1">
                <a:sym typeface="Wingdings" panose="05000000000000000000" pitchFamily="2" charset="2"/>
              </a:rPr>
              <a:t>peut-être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jamais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corrigée</a:t>
            </a:r>
            <a:r>
              <a:rPr lang="en-CA" baseline="0" dirty="0">
                <a:sym typeface="Wingdings" panose="05000000000000000000" pitchFamily="2" charset="2"/>
              </a:rPr>
              <a:t>. </a:t>
            </a:r>
          </a:p>
          <a:p>
            <a:r>
              <a:rPr lang="en-CA" baseline="0" dirty="0">
                <a:sym typeface="Wingdings" panose="05000000000000000000" pitchFamily="2" charset="2"/>
              </a:rPr>
              <a:t>	 utile pour </a:t>
            </a:r>
            <a:r>
              <a:rPr lang="en-CA" baseline="0" dirty="0" err="1">
                <a:sym typeface="Wingdings" panose="05000000000000000000" pitchFamily="2" charset="2"/>
              </a:rPr>
              <a:t>trouver</a:t>
            </a:r>
            <a:r>
              <a:rPr lang="en-CA" baseline="0" dirty="0">
                <a:sym typeface="Wingdings" panose="05000000000000000000" pitchFamily="2" charset="2"/>
              </a:rPr>
              <a:t> de </a:t>
            </a:r>
            <a:r>
              <a:rPr lang="en-CA" baseline="0" dirty="0" err="1">
                <a:sym typeface="Wingdings" panose="05000000000000000000" pitchFamily="2" charset="2"/>
              </a:rPr>
              <a:t>l’information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générale</a:t>
            </a:r>
            <a:r>
              <a:rPr lang="en-CA" baseline="0" dirty="0">
                <a:sym typeface="Wingdings" panose="05000000000000000000" pitchFamily="2" charset="2"/>
              </a:rPr>
              <a:t>, </a:t>
            </a:r>
            <a:r>
              <a:rPr lang="en-CA" baseline="0" dirty="0" err="1">
                <a:sym typeface="Wingdings" panose="05000000000000000000" pitchFamily="2" charset="2"/>
              </a:rPr>
              <a:t>mais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il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faut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toujours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contre</a:t>
            </a:r>
            <a:r>
              <a:rPr lang="en-CA" baseline="0" dirty="0">
                <a:sym typeface="Wingdings" panose="05000000000000000000" pitchFamily="2" charset="2"/>
              </a:rPr>
              <a:t>-verifier avec des sources plus </a:t>
            </a:r>
            <a:r>
              <a:rPr lang="en-CA" baseline="0" dirty="0" err="1">
                <a:sym typeface="Wingdings" panose="05000000000000000000" pitchFamily="2" charset="2"/>
              </a:rPr>
              <a:t>sûres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si</a:t>
            </a:r>
            <a:r>
              <a:rPr lang="en-CA" baseline="0" dirty="0">
                <a:sym typeface="Wingdings" panose="05000000000000000000" pitchFamily="2" charset="2"/>
              </a:rPr>
              <a:t> on </a:t>
            </a:r>
            <a:r>
              <a:rPr lang="en-CA" baseline="0" dirty="0" err="1">
                <a:sym typeface="Wingdings" panose="05000000000000000000" pitchFamily="2" charset="2"/>
              </a:rPr>
              <a:t>veut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mettre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cette</a:t>
            </a:r>
            <a:r>
              <a:rPr lang="en-CA" baseline="0" dirty="0">
                <a:sym typeface="Wingdings" panose="05000000000000000000" pitchFamily="2" charset="2"/>
              </a:rPr>
              <a:t> information </a:t>
            </a:r>
            <a:r>
              <a:rPr lang="en-CA" baseline="0" dirty="0" err="1">
                <a:sym typeface="Wingdings" panose="05000000000000000000" pitchFamily="2" charset="2"/>
              </a:rPr>
              <a:t>dans</a:t>
            </a:r>
            <a:r>
              <a:rPr lang="en-CA" baseline="0" dirty="0">
                <a:sym typeface="Wingdings" panose="05000000000000000000" pitchFamily="2" charset="2"/>
              </a:rPr>
              <a:t> un travail </a:t>
            </a:r>
            <a:r>
              <a:rPr lang="en-CA" baseline="0" dirty="0" err="1">
                <a:sym typeface="Wingdings" panose="05000000000000000000" pitchFamily="2" charset="2"/>
              </a:rPr>
              <a:t>académique</a:t>
            </a:r>
            <a:r>
              <a:rPr lang="en-CA" baseline="0" dirty="0">
                <a:sym typeface="Wingdings" panose="05000000000000000000" pitchFamily="2" charset="2"/>
              </a:rPr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051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noProof="0" dirty="0"/>
              <a:t>Passer aux </a:t>
            </a:r>
            <a:r>
              <a:rPr lang="en-CA" baseline="0" noProof="0" dirty="0" err="1"/>
              <a:t>exercices</a:t>
            </a:r>
            <a:r>
              <a:rPr lang="en-CA" baseline="0" noProof="0" dirty="0"/>
              <a:t> (</a:t>
            </a:r>
            <a:r>
              <a:rPr lang="en-CA" baseline="0" noProof="0" dirty="0" err="1"/>
              <a:t>fichier</a:t>
            </a:r>
            <a:r>
              <a:rPr lang="en-CA" baseline="0" noProof="0" dirty="0"/>
              <a:t> Word</a:t>
            </a:r>
            <a:r>
              <a:rPr lang="en-CA" baseline="0" noProof="0" dirty="0" smtClean="0"/>
              <a:t>)</a:t>
            </a:r>
          </a:p>
          <a:p>
            <a:endParaRPr lang="en-CA" baseline="0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https://bit.ly/2323CX</a:t>
            </a:r>
          </a:p>
          <a:p>
            <a:endParaRPr lang="en-CA" baseline="0" noProof="0" dirty="0"/>
          </a:p>
          <a:p>
            <a:r>
              <a:rPr lang="en-CA" baseline="0" noProof="0" dirty="0"/>
              <a:t>Retour </a:t>
            </a:r>
            <a:r>
              <a:rPr lang="en-CA" baseline="0" noProof="0" dirty="0" err="1"/>
              <a:t>ensuite</a:t>
            </a:r>
            <a:r>
              <a:rPr lang="en-CA" baseline="0" noProof="0" dirty="0"/>
              <a:t> sur </a:t>
            </a:r>
            <a:r>
              <a:rPr lang="en-CA" baseline="0" noProof="0" dirty="0" err="1"/>
              <a:t>l’exercice</a:t>
            </a:r>
            <a:r>
              <a:rPr lang="en-CA" baseline="0" noProof="0" dirty="0"/>
              <a:t> en </a:t>
            </a:r>
            <a:r>
              <a:rPr lang="en-CA" baseline="0" noProof="0" dirty="0" err="1"/>
              <a:t>questionnant</a:t>
            </a:r>
            <a:r>
              <a:rPr lang="en-CA" baseline="0" noProof="0" dirty="0"/>
              <a:t> les </a:t>
            </a:r>
            <a:r>
              <a:rPr lang="en-CA" baseline="0" noProof="0" dirty="0" err="1" smtClean="0"/>
              <a:t>étudiants</a:t>
            </a:r>
            <a:r>
              <a:rPr lang="en-CA" baseline="0" noProof="0" dirty="0" smtClean="0"/>
              <a:t> : un site par table.</a:t>
            </a:r>
            <a:endParaRPr lang="en-CA" baseline="0" noProof="0" dirty="0"/>
          </a:p>
          <a:p>
            <a:endParaRPr lang="en-CA" baseline="0" noProof="0" dirty="0"/>
          </a:p>
          <a:p>
            <a:endParaRPr lang="fr-CA" baseline="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83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Présentez cette diapo seulement s’il reste du temps.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683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pouvez</a:t>
            </a:r>
            <a:r>
              <a:rPr lang="en-CA" dirty="0"/>
              <a:t> </a:t>
            </a:r>
            <a:r>
              <a:rPr lang="en-CA" dirty="0" err="1"/>
              <a:t>leur</a:t>
            </a:r>
            <a:r>
              <a:rPr lang="en-CA" dirty="0"/>
              <a:t> demander de </a:t>
            </a:r>
            <a:r>
              <a:rPr lang="en-CA" dirty="0" err="1"/>
              <a:t>répondre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simplement</a:t>
            </a:r>
            <a:r>
              <a:rPr lang="en-CA" dirty="0"/>
              <a:t> </a:t>
            </a:r>
            <a:r>
              <a:rPr lang="en-CA" dirty="0" err="1"/>
              <a:t>d’y</a:t>
            </a:r>
            <a:r>
              <a:rPr lang="en-CA" dirty="0"/>
              <a:t> </a:t>
            </a:r>
            <a:r>
              <a:rPr lang="en-CA" dirty="0" err="1"/>
              <a:t>penser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 err="1"/>
              <a:t>Éléments</a:t>
            </a:r>
            <a:r>
              <a:rPr lang="en-CA" baseline="0" dirty="0"/>
              <a:t> que </a:t>
            </a:r>
            <a:r>
              <a:rPr lang="en-CA" baseline="0" dirty="0" err="1"/>
              <a:t>vous</a:t>
            </a:r>
            <a:r>
              <a:rPr lang="en-CA" baseline="0" dirty="0"/>
              <a:t> </a:t>
            </a:r>
            <a:r>
              <a:rPr lang="en-CA" baseline="0" dirty="0" err="1"/>
              <a:t>pouvez</a:t>
            </a:r>
            <a:r>
              <a:rPr lang="en-CA" baseline="0" dirty="0"/>
              <a:t> faire </a:t>
            </a:r>
            <a:r>
              <a:rPr lang="en-CA" baseline="0" dirty="0" err="1"/>
              <a:t>ressortir</a:t>
            </a:r>
            <a:r>
              <a:rPr lang="en-CA" baseline="0" dirty="0"/>
              <a:t> :</a:t>
            </a:r>
          </a:p>
          <a:p>
            <a:endParaRPr lang="en-CA" baseline="0" dirty="0"/>
          </a:p>
          <a:p>
            <a:r>
              <a:rPr lang="en-CA" baseline="0" dirty="0"/>
              <a:t>Esprit critique/</a:t>
            </a:r>
            <a:r>
              <a:rPr lang="en-CA" baseline="0" dirty="0" err="1"/>
              <a:t>enquêter</a:t>
            </a:r>
            <a:r>
              <a:rPr lang="en-CA" baseline="0" dirty="0"/>
              <a:t> = </a:t>
            </a:r>
            <a:r>
              <a:rPr lang="en-CA" baseline="0" dirty="0" err="1"/>
              <a:t>vous</a:t>
            </a:r>
            <a:r>
              <a:rPr lang="en-CA" baseline="0" dirty="0"/>
              <a:t> </a:t>
            </a:r>
            <a:r>
              <a:rPr lang="en-CA" baseline="0" dirty="0" err="1"/>
              <a:t>savez</a:t>
            </a:r>
            <a:r>
              <a:rPr lang="en-CA" baseline="0" dirty="0"/>
              <a:t> comment </a:t>
            </a:r>
            <a:r>
              <a:rPr lang="en-CA" baseline="0" dirty="0" err="1"/>
              <a:t>évaluer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source. </a:t>
            </a:r>
            <a:r>
              <a:rPr lang="en-CA" baseline="0" dirty="0" err="1"/>
              <a:t>Mais</a:t>
            </a:r>
            <a:r>
              <a:rPr lang="en-CA" baseline="0" dirty="0"/>
              <a:t> </a:t>
            </a:r>
            <a:r>
              <a:rPr lang="en-CA" baseline="0" dirty="0" err="1"/>
              <a:t>vous</a:t>
            </a:r>
            <a:r>
              <a:rPr lang="en-CA" baseline="0" dirty="0"/>
              <a:t> ne </a:t>
            </a:r>
            <a:r>
              <a:rPr lang="en-CA" baseline="0" dirty="0" err="1"/>
              <a:t>prenez</a:t>
            </a:r>
            <a:r>
              <a:rPr lang="en-CA" baseline="0" dirty="0"/>
              <a:t> pas le temps de le faire. </a:t>
            </a:r>
          </a:p>
          <a:p>
            <a:endParaRPr lang="en-CA" dirty="0"/>
          </a:p>
          <a:p>
            <a:r>
              <a:rPr lang="en-CA" dirty="0" err="1"/>
              <a:t>Informations</a:t>
            </a:r>
            <a:r>
              <a:rPr lang="en-CA" dirty="0"/>
              <a:t> sur </a:t>
            </a:r>
            <a:r>
              <a:rPr lang="en-CA" dirty="0" err="1"/>
              <a:t>l’auteur</a:t>
            </a:r>
            <a:r>
              <a:rPr lang="en-CA" dirty="0"/>
              <a:t> : </a:t>
            </a:r>
          </a:p>
          <a:p>
            <a:pPr marL="640529" lvl="1" indent="-174690">
              <a:buFontTx/>
              <a:buChar char="-"/>
            </a:pPr>
            <a:r>
              <a:rPr lang="en-CA" dirty="0"/>
              <a:t>OÙ LES</a:t>
            </a:r>
            <a:r>
              <a:rPr lang="en-CA" baseline="0" dirty="0"/>
              <a:t> TROUVER</a:t>
            </a:r>
            <a:r>
              <a:rPr lang="en-CA" dirty="0"/>
              <a:t> (QUAND ON PARLE D’UN SITE</a:t>
            </a:r>
            <a:r>
              <a:rPr lang="en-CA" baseline="0" dirty="0"/>
              <a:t> WEB) :</a:t>
            </a:r>
            <a:r>
              <a:rPr lang="en-CA" dirty="0"/>
              <a:t> </a:t>
            </a:r>
            <a:r>
              <a:rPr lang="en-CA" dirty="0" err="1"/>
              <a:t>dans</a:t>
            </a:r>
            <a:endParaRPr lang="en-CA" dirty="0"/>
          </a:p>
          <a:p>
            <a:pPr marL="1106368" lvl="2" indent="-174690">
              <a:buFont typeface="Wingdings"/>
              <a:buChar char="à"/>
            </a:pPr>
            <a:r>
              <a:rPr lang="en-CA" dirty="0">
                <a:sym typeface="Wingdings" panose="05000000000000000000" pitchFamily="2" charset="2"/>
              </a:rPr>
              <a:t>“à propos”</a:t>
            </a:r>
          </a:p>
          <a:p>
            <a:pPr marL="1106368" lvl="2" indent="-174690">
              <a:buFont typeface="Wingdings"/>
              <a:buChar char="à"/>
            </a:pPr>
            <a:r>
              <a:rPr lang="en-CA" dirty="0">
                <a:sym typeface="Wingdings" panose="05000000000000000000" pitchFamily="2" charset="2"/>
              </a:rPr>
              <a:t>“Qui </a:t>
            </a:r>
            <a:r>
              <a:rPr lang="en-CA" dirty="0" err="1">
                <a:sym typeface="Wingdings" panose="05000000000000000000" pitchFamily="2" charset="2"/>
              </a:rPr>
              <a:t>sommes</a:t>
            </a:r>
            <a:r>
              <a:rPr lang="en-CA" dirty="0">
                <a:sym typeface="Wingdings" panose="05000000000000000000" pitchFamily="2" charset="2"/>
              </a:rPr>
              <a:t>-nous”</a:t>
            </a:r>
          </a:p>
          <a:p>
            <a:pPr marL="1106368" lvl="2" indent="-174690">
              <a:buFont typeface="Wingdings"/>
              <a:buChar char="à"/>
            </a:pPr>
            <a:r>
              <a:rPr lang="en-CA" dirty="0">
                <a:sym typeface="Wingdings" panose="05000000000000000000" pitchFamily="2" charset="2"/>
              </a:rPr>
              <a:t>Sur</a:t>
            </a:r>
            <a:r>
              <a:rPr lang="en-CA" baseline="0" dirty="0">
                <a:sym typeface="Wingdings" panose="05000000000000000000" pitchFamily="2" charset="2"/>
              </a:rPr>
              <a:t> Google…</a:t>
            </a:r>
            <a:endParaRPr lang="en-CA" dirty="0">
              <a:sym typeface="Wingdings" panose="05000000000000000000" pitchFamily="2" charset="2"/>
            </a:endParaRPr>
          </a:p>
          <a:p>
            <a:pPr marL="1106368" lvl="2" indent="-174690">
              <a:buFont typeface="Wingdings"/>
              <a:buChar char="à"/>
            </a:pPr>
            <a:r>
              <a:rPr lang="en-CA" dirty="0" err="1">
                <a:sym typeface="Wingdings" panose="05000000000000000000" pitchFamily="2" charset="2"/>
              </a:rPr>
              <a:t>Quand</a:t>
            </a: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err="1">
                <a:sym typeface="Wingdings" panose="05000000000000000000" pitchFamily="2" charset="2"/>
              </a:rPr>
              <a:t>c’est</a:t>
            </a:r>
            <a:r>
              <a:rPr lang="en-CA" dirty="0">
                <a:sym typeface="Wingdings" panose="05000000000000000000" pitchFamily="2" charset="2"/>
              </a:rPr>
              <a:t> trop </a:t>
            </a:r>
            <a:r>
              <a:rPr lang="en-CA" dirty="0" err="1">
                <a:sym typeface="Wingdings" panose="05000000000000000000" pitchFamily="2" charset="2"/>
              </a:rPr>
              <a:t>ardu</a:t>
            </a:r>
            <a:r>
              <a:rPr lang="en-CA" dirty="0">
                <a:sym typeface="Wingdings" panose="05000000000000000000" pitchFamily="2" charset="2"/>
              </a:rPr>
              <a:t> à </a:t>
            </a:r>
            <a:r>
              <a:rPr lang="en-CA" dirty="0" err="1">
                <a:sym typeface="Wingdings" panose="05000000000000000000" pitchFamily="2" charset="2"/>
              </a:rPr>
              <a:t>trouver</a:t>
            </a:r>
            <a:r>
              <a:rPr lang="en-CA" dirty="0">
                <a:sym typeface="Wingdings" panose="05000000000000000000" pitchFamily="2" charset="2"/>
              </a:rPr>
              <a:t>, </a:t>
            </a:r>
            <a:r>
              <a:rPr lang="en-CA" dirty="0" err="1">
                <a:sym typeface="Wingdings" panose="05000000000000000000" pitchFamily="2" charset="2"/>
              </a:rPr>
              <a:t>c’est</a:t>
            </a: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err="1">
                <a:sym typeface="Wingdings" panose="05000000000000000000" pitchFamily="2" charset="2"/>
              </a:rPr>
              <a:t>signe</a:t>
            </a:r>
            <a:r>
              <a:rPr lang="en-CA" baseline="0" dirty="0">
                <a:sym typeface="Wingdings" panose="05000000000000000000" pitchFamily="2" charset="2"/>
              </a:rPr>
              <a:t> d’un </a:t>
            </a:r>
            <a:r>
              <a:rPr lang="en-CA" baseline="0" dirty="0" err="1">
                <a:sym typeface="Wingdings" panose="05000000000000000000" pitchFamily="2" charset="2"/>
              </a:rPr>
              <a:t>manque</a:t>
            </a:r>
            <a:r>
              <a:rPr lang="en-CA" baseline="0" dirty="0">
                <a:sym typeface="Wingdings" panose="05000000000000000000" pitchFamily="2" charset="2"/>
              </a:rPr>
              <a:t> de </a:t>
            </a:r>
            <a:r>
              <a:rPr lang="en-CA" baseline="0" dirty="0" err="1">
                <a:sym typeface="Wingdings" panose="05000000000000000000" pitchFamily="2" charset="2"/>
              </a:rPr>
              <a:t>fiabilité</a:t>
            </a:r>
            <a:r>
              <a:rPr lang="en-CA" baseline="0" dirty="0">
                <a:sym typeface="Wingdings" panose="05000000000000000000" pitchFamily="2" charset="2"/>
              </a:rPr>
              <a:t>…</a:t>
            </a:r>
          </a:p>
          <a:p>
            <a:pPr marL="1106368" lvl="2" indent="-174690">
              <a:buFont typeface="Wingdings"/>
              <a:buChar char="à"/>
            </a:pPr>
            <a:endParaRPr lang="en-CA" baseline="0" dirty="0">
              <a:sym typeface="Wingdings" panose="05000000000000000000" pitchFamily="2" charset="2"/>
            </a:endParaRPr>
          </a:p>
          <a:p>
            <a:pPr marL="631843" lvl="1" indent="-174690">
              <a:buFontTx/>
              <a:buChar char="-"/>
            </a:pPr>
            <a:r>
              <a:rPr lang="en-CA" baseline="0" dirty="0">
                <a:sym typeface="Wingdings" panose="05000000000000000000" pitchFamily="2" charset="2"/>
              </a:rPr>
              <a:t>Intentions de </a:t>
            </a:r>
            <a:r>
              <a:rPr lang="en-CA" baseline="0" dirty="0" err="1">
                <a:sym typeface="Wingdings" panose="05000000000000000000" pitchFamily="2" charset="2"/>
              </a:rPr>
              <a:t>l’auteur</a:t>
            </a:r>
            <a:r>
              <a:rPr lang="en-CA" baseline="0" dirty="0">
                <a:sym typeface="Wingdings" panose="05000000000000000000" pitchFamily="2" charset="2"/>
              </a:rPr>
              <a:t> :</a:t>
            </a:r>
          </a:p>
          <a:p>
            <a:pPr marL="1097682" lvl="2" indent="-174690">
              <a:buFontTx/>
              <a:buChar char="-"/>
            </a:pPr>
            <a:r>
              <a:rPr lang="en-CA" baseline="0" dirty="0">
                <a:sym typeface="Wingdings" panose="05000000000000000000" pitchFamily="2" charset="2"/>
              </a:rPr>
              <a:t>INDICES :</a:t>
            </a:r>
          </a:p>
          <a:p>
            <a:pPr marL="1106368" lvl="2" indent="-174690">
              <a:buFont typeface="Wingdings"/>
              <a:buChar char="à"/>
            </a:pPr>
            <a:r>
              <a:rPr lang="en-CA" baseline="0" dirty="0">
                <a:sym typeface="Wingdings" panose="05000000000000000000" pitchFamily="2" charset="2"/>
              </a:rPr>
              <a:t>“à propos”</a:t>
            </a:r>
          </a:p>
          <a:p>
            <a:pPr marL="1106368" lvl="2" indent="-174690">
              <a:buFont typeface="Wingdings"/>
              <a:buChar char="à"/>
            </a:pPr>
            <a:r>
              <a:rPr lang="en-CA" baseline="0" dirty="0" err="1">
                <a:sym typeface="Wingdings" panose="05000000000000000000" pitchFamily="2" charset="2"/>
              </a:rPr>
              <a:t>Présence</a:t>
            </a:r>
            <a:r>
              <a:rPr lang="en-CA" baseline="0" dirty="0">
                <a:sym typeface="Wingdings" panose="05000000000000000000" pitchFamily="2" charset="2"/>
              </a:rPr>
              <a:t> abusive de </a:t>
            </a:r>
            <a:r>
              <a:rPr lang="en-CA" baseline="0" dirty="0" err="1">
                <a:sym typeface="Wingdings" panose="05000000000000000000" pitchFamily="2" charset="2"/>
              </a:rPr>
              <a:t>publicités</a:t>
            </a:r>
            <a:r>
              <a:rPr lang="en-CA" baseline="0" dirty="0">
                <a:sym typeface="Wingdings" panose="05000000000000000000" pitchFamily="2" charset="2"/>
              </a:rPr>
              <a:t> = plus </a:t>
            </a:r>
            <a:r>
              <a:rPr lang="en-CA" baseline="0" dirty="0" err="1">
                <a:sym typeface="Wingdings" panose="05000000000000000000" pitchFamily="2" charset="2"/>
              </a:rPr>
              <a:t>intéressés</a:t>
            </a:r>
            <a:r>
              <a:rPr lang="en-CA" baseline="0" dirty="0">
                <a:sym typeface="Wingdings" panose="05000000000000000000" pitchFamily="2" charset="2"/>
              </a:rPr>
              <a:t> à </a:t>
            </a:r>
            <a:r>
              <a:rPr lang="en-CA" baseline="0" dirty="0" err="1">
                <a:sym typeface="Wingdings" panose="05000000000000000000" pitchFamily="2" charset="2"/>
              </a:rPr>
              <a:t>vendre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qu’à</a:t>
            </a:r>
            <a:r>
              <a:rPr lang="en-CA" baseline="0" dirty="0">
                <a:sym typeface="Wingdings" panose="05000000000000000000" pitchFamily="2" charset="2"/>
              </a:rPr>
              <a:t> donner </a:t>
            </a:r>
            <a:r>
              <a:rPr lang="en-CA" baseline="0" dirty="0" err="1">
                <a:sym typeface="Wingdings" panose="05000000000000000000" pitchFamily="2" charset="2"/>
              </a:rPr>
              <a:t>une</a:t>
            </a:r>
            <a:r>
              <a:rPr lang="en-CA" baseline="0" dirty="0">
                <a:sym typeface="Wingdings" panose="05000000000000000000" pitchFamily="2" charset="2"/>
              </a:rPr>
              <a:t> information </a:t>
            </a:r>
            <a:r>
              <a:rPr lang="en-CA" baseline="0" dirty="0" err="1">
                <a:sym typeface="Wingdings" panose="05000000000000000000" pitchFamily="2" charset="2"/>
              </a:rPr>
              <a:t>juste</a:t>
            </a:r>
            <a:r>
              <a:rPr lang="en-CA" baseline="0" dirty="0">
                <a:sym typeface="Wingdings" panose="05000000000000000000" pitchFamily="2" charset="2"/>
              </a:rPr>
              <a:t> OU </a:t>
            </a:r>
            <a:r>
              <a:rPr lang="en-CA" baseline="0" dirty="0" err="1">
                <a:sym typeface="Wingdings" panose="05000000000000000000" pitchFamily="2" charset="2"/>
              </a:rPr>
              <a:t>besoin</a:t>
            </a:r>
            <a:r>
              <a:rPr lang="en-CA" baseline="0" dirty="0">
                <a:sym typeface="Wingdings" panose="05000000000000000000" pitchFamily="2" charset="2"/>
              </a:rPr>
              <a:t> de </a:t>
            </a:r>
            <a:r>
              <a:rPr lang="en-CA" baseline="0" dirty="0" err="1">
                <a:sym typeface="Wingdings" panose="05000000000000000000" pitchFamily="2" charset="2"/>
              </a:rPr>
              <a:t>revenus</a:t>
            </a:r>
            <a:r>
              <a:rPr lang="en-CA" baseline="0" dirty="0">
                <a:sym typeface="Wingdings" panose="05000000000000000000" pitchFamily="2" charset="2"/>
              </a:rPr>
              <a:t>, car les auteurs ne </a:t>
            </a:r>
            <a:r>
              <a:rPr lang="en-CA" baseline="0" dirty="0" err="1">
                <a:sym typeface="Wingdings" panose="05000000000000000000" pitchFamily="2" charset="2"/>
              </a:rPr>
              <a:t>sont</a:t>
            </a:r>
            <a:r>
              <a:rPr lang="en-CA" baseline="0" dirty="0">
                <a:sym typeface="Wingdings" panose="05000000000000000000" pitchFamily="2" charset="2"/>
              </a:rPr>
              <a:t> pas </a:t>
            </a:r>
            <a:r>
              <a:rPr lang="en-CA" baseline="0" dirty="0" err="1">
                <a:sym typeface="Wingdings" panose="05000000000000000000" pitchFamily="2" charset="2"/>
              </a:rPr>
              <a:t>soutenus</a:t>
            </a:r>
            <a:r>
              <a:rPr lang="en-CA" baseline="0" dirty="0">
                <a:sym typeface="Wingdings" panose="05000000000000000000" pitchFamily="2" charset="2"/>
              </a:rPr>
              <a:t> par un </a:t>
            </a:r>
            <a:r>
              <a:rPr lang="en-CA" baseline="0" dirty="0" err="1">
                <a:sym typeface="Wingdings" panose="05000000000000000000" pitchFamily="2" charset="2"/>
              </a:rPr>
              <a:t>organisme</a:t>
            </a:r>
            <a:r>
              <a:rPr lang="en-CA" baseline="0" dirty="0">
                <a:sym typeface="Wingdings" panose="05000000000000000000" pitchFamily="2" charset="2"/>
              </a:rPr>
              <a:t> </a:t>
            </a:r>
            <a:r>
              <a:rPr lang="en-CA" baseline="0" dirty="0" err="1">
                <a:sym typeface="Wingdings" panose="05000000000000000000" pitchFamily="2" charset="2"/>
              </a:rPr>
              <a:t>reconnu</a:t>
            </a:r>
            <a:r>
              <a:rPr lang="en-CA" baseline="0" dirty="0">
                <a:sym typeface="Wingdings" panose="05000000000000000000" pitchFamily="2" charset="2"/>
              </a:rPr>
              <a:t>. </a:t>
            </a:r>
          </a:p>
          <a:p>
            <a:pPr marL="1106368" lvl="2" indent="-174690">
              <a:buFont typeface="Wingdings"/>
              <a:buChar char="à"/>
            </a:pPr>
            <a:endParaRPr lang="en-CA" baseline="0" dirty="0">
              <a:sym typeface="Wingdings" panose="05000000000000000000" pitchFamily="2" charset="2"/>
            </a:endParaRPr>
          </a:p>
          <a:p>
            <a:pPr marL="631843" lvl="1" indent="-174690">
              <a:buFontTx/>
              <a:buChar char="-"/>
            </a:pPr>
            <a:r>
              <a:rPr lang="en-CA" baseline="0" dirty="0">
                <a:sym typeface="Wingdings" panose="05000000000000000000" pitchFamily="2" charset="2"/>
              </a:rPr>
              <a:t>Public </a:t>
            </a:r>
            <a:r>
              <a:rPr lang="en-CA" baseline="0" dirty="0" err="1">
                <a:sym typeface="Wingdings" panose="05000000000000000000" pitchFamily="2" charset="2"/>
              </a:rPr>
              <a:t>cible</a:t>
            </a:r>
            <a:r>
              <a:rPr lang="en-CA" baseline="0" dirty="0">
                <a:sym typeface="Wingdings" panose="05000000000000000000" pitchFamily="2" charset="2"/>
              </a:rPr>
              <a:t> : </a:t>
            </a:r>
            <a:r>
              <a:rPr lang="en-CA" baseline="0" dirty="0" err="1">
                <a:sym typeface="Wingdings" panose="05000000000000000000" pitchFamily="2" charset="2"/>
              </a:rPr>
              <a:t>Niveau</a:t>
            </a:r>
            <a:r>
              <a:rPr lang="en-CA" baseline="0" dirty="0">
                <a:sym typeface="Wingdings" panose="05000000000000000000" pitchFamily="2" charset="2"/>
              </a:rPr>
              <a:t> de </a:t>
            </a:r>
            <a:r>
              <a:rPr lang="en-CA" baseline="0" dirty="0" err="1">
                <a:sym typeface="Wingdings" panose="05000000000000000000" pitchFamily="2" charset="2"/>
              </a:rPr>
              <a:t>langage</a:t>
            </a:r>
            <a:endParaRPr lang="en-CA" baseline="0" dirty="0">
              <a:sym typeface="Wingdings" panose="05000000000000000000" pitchFamily="2" charset="2"/>
            </a:endParaRPr>
          </a:p>
          <a:p>
            <a:pPr marL="931678" lvl="2"/>
            <a:endParaRPr lang="en-CA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843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008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fr-CA" dirty="0" smtClean="0"/>
              <a:t>L’éducation</a:t>
            </a:r>
            <a:r>
              <a:rPr lang="fr-CA" baseline="0" dirty="0" smtClean="0"/>
              <a:t> a moins pour objectif l’apprentissage d’informations, car les informations se trouvent plus facilement qu’avant.  L’éducation a maintenant comme objectif de vous apprendre à développer des habiletés dont une des principales est </a:t>
            </a:r>
            <a:r>
              <a:rPr lang="fr-CA" b="1" baseline="0" dirty="0" smtClean="0"/>
              <a:t>la capacité de filtrer l’information</a:t>
            </a:r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583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398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Questionner les étudiants sur les raisons de publier:</a:t>
            </a:r>
          </a:p>
          <a:p>
            <a:pPr lvl="1"/>
            <a:r>
              <a:rPr lang="fr-CA" dirty="0"/>
              <a:t>Informer</a:t>
            </a:r>
          </a:p>
          <a:p>
            <a:pPr lvl="1"/>
            <a:r>
              <a:rPr lang="fr-CA" dirty="0"/>
              <a:t>Vulgariser</a:t>
            </a:r>
          </a:p>
          <a:p>
            <a:pPr lvl="1"/>
            <a:r>
              <a:rPr lang="fr-CA" dirty="0"/>
              <a:t>Défendre un point de vue</a:t>
            </a:r>
          </a:p>
          <a:p>
            <a:pPr lvl="1"/>
            <a:r>
              <a:rPr lang="fr-CA" dirty="0"/>
              <a:t>Vendre</a:t>
            </a:r>
          </a:p>
          <a:p>
            <a:pPr lvl="1"/>
            <a:r>
              <a:rPr lang="fr-CA" dirty="0"/>
              <a:t>Divertir</a:t>
            </a:r>
          </a:p>
          <a:p>
            <a:pPr lvl="1"/>
            <a:r>
              <a:rPr lang="fr-CA" dirty="0"/>
              <a:t>Faire de la propagande</a:t>
            </a:r>
          </a:p>
          <a:p>
            <a:pPr lvl="1"/>
            <a:r>
              <a:rPr lang="fr-CA" dirty="0"/>
              <a:t>Faire de l’argent en vendant l’espace sur un site en fonction du nombre de </a:t>
            </a:r>
            <a:r>
              <a:rPr lang="fr-CA" dirty="0" smtClean="0"/>
              <a:t>consultation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Plusieurs</a:t>
            </a:r>
            <a:r>
              <a:rPr lang="fr-CA" baseline="0" dirty="0" smtClean="0"/>
              <a:t> créateurs de contenu vous </a:t>
            </a:r>
            <a:r>
              <a:rPr lang="fr-CA" b="1" baseline="0" dirty="0" smtClean="0"/>
              <a:t>instrumentalisent</a:t>
            </a:r>
            <a:r>
              <a:rPr lang="fr-CA" baseline="0" dirty="0" smtClean="0"/>
              <a:t>. Ils veulent obtenir vos clics, vos partages, car c’est payant. </a:t>
            </a:r>
            <a:endParaRPr lang="fr-CA" dirty="0"/>
          </a:p>
          <a:p>
            <a:pPr lvl="0"/>
            <a:endParaRPr lang="en-CA" dirty="0"/>
          </a:p>
          <a:p>
            <a:r>
              <a:rPr lang="fr-CA" dirty="0" smtClean="0"/>
              <a:t>Quelle </a:t>
            </a:r>
            <a:r>
              <a:rPr lang="fr-CA" dirty="0"/>
              <a:t>attitude adoptée face à une source d’information </a:t>
            </a:r>
            <a:r>
              <a:rPr lang="fr-CA" dirty="0" smtClean="0"/>
              <a:t>?</a:t>
            </a:r>
            <a:r>
              <a:rPr lang="fr-CA" baseline="0" dirty="0" smtClean="0"/>
              <a:t> filtrer</a:t>
            </a:r>
            <a:r>
              <a:rPr lang="fr-CA" dirty="0" smtClean="0"/>
              <a:t>, être critique et discerner</a:t>
            </a:r>
            <a:endParaRPr lang="fr-CA" dirty="0"/>
          </a:p>
          <a:p>
            <a:endParaRPr lang="en-CA" dirty="0"/>
          </a:p>
          <a:p>
            <a:r>
              <a:rPr lang="en-CA" dirty="0"/>
              <a:t>Il </a:t>
            </a:r>
            <a:r>
              <a:rPr lang="en-CA" dirty="0" err="1"/>
              <a:t>faut</a:t>
            </a:r>
            <a:r>
              <a:rPr lang="en-CA" dirty="0"/>
              <a:t> faire </a:t>
            </a:r>
            <a:r>
              <a:rPr lang="en-CA" dirty="0" err="1"/>
              <a:t>preuve</a:t>
            </a:r>
            <a:r>
              <a:rPr lang="en-CA" dirty="0"/>
              <a:t> </a:t>
            </a:r>
            <a:r>
              <a:rPr lang="en-CA" dirty="0" err="1"/>
              <a:t>d’esprit</a:t>
            </a:r>
            <a:r>
              <a:rPr lang="en-CA" dirty="0"/>
              <a:t> critique en se </a:t>
            </a:r>
            <a:r>
              <a:rPr lang="en-CA" dirty="0" err="1"/>
              <a:t>posant</a:t>
            </a:r>
            <a:r>
              <a:rPr lang="en-CA" dirty="0"/>
              <a:t> les </a:t>
            </a:r>
            <a:r>
              <a:rPr lang="en-CA" dirty="0" err="1"/>
              <a:t>bonnes</a:t>
            </a:r>
            <a:r>
              <a:rPr lang="en-CA" dirty="0"/>
              <a:t> questions pour </a:t>
            </a:r>
            <a:r>
              <a:rPr lang="en-CA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 Ne pas </a:t>
            </a:r>
            <a:r>
              <a:rPr lang="en-CA" baseline="0" dirty="0" err="1" smtClean="0"/>
              <a:t>partager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ou</a:t>
            </a:r>
            <a:r>
              <a:rPr lang="en-CA" baseline="0" dirty="0" smtClean="0"/>
              <a:t> commenter sous </a:t>
            </a:r>
            <a:r>
              <a:rPr lang="en-CA" baseline="0" dirty="0" err="1" smtClean="0"/>
              <a:t>l’émotion</a:t>
            </a:r>
            <a:endParaRPr lang="en-CA" dirty="0"/>
          </a:p>
          <a:p>
            <a:pPr marL="914307" lvl="1" indent="-457153">
              <a:buFont typeface="Arial" panose="020B0604020202020204" pitchFamily="34" charset="0"/>
              <a:buChar char="•"/>
            </a:pPr>
            <a:r>
              <a:rPr lang="fr-CA" dirty="0"/>
              <a:t>Détecter les intentions cachées, les biais</a:t>
            </a:r>
          </a:p>
          <a:p>
            <a:pPr marL="914307" lvl="1" indent="-457153">
              <a:buFont typeface="Arial" panose="020B0604020202020204" pitchFamily="34" charset="0"/>
              <a:buChar char="•"/>
            </a:pPr>
            <a:r>
              <a:rPr lang="fr-CA" dirty="0"/>
              <a:t>Détecter les erreurs ou faussetés</a:t>
            </a:r>
          </a:p>
          <a:p>
            <a:pPr marL="914307" lvl="1" indent="-457153">
              <a:buFont typeface="Arial" panose="020B0604020202020204" pitchFamily="34" charset="0"/>
              <a:buChar char="•"/>
            </a:pPr>
            <a:r>
              <a:rPr lang="fr-CA" dirty="0"/>
              <a:t>S’assurer du sérieux et de la </a:t>
            </a:r>
            <a:r>
              <a:rPr lang="fr-CA" dirty="0" smtClean="0"/>
              <a:t>qualité</a:t>
            </a:r>
          </a:p>
          <a:p>
            <a:pPr marL="914307" lvl="1" indent="-457153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0" marR="0" lvl="0" indent="-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baseline="0" dirty="0" smtClean="0"/>
          </a:p>
          <a:p>
            <a:pPr marL="0" lvl="0" indent="-46">
              <a:buFont typeface="Arial" panose="020B0604020202020204" pitchFamily="34" charset="0"/>
              <a:buNone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750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Si</a:t>
            </a:r>
            <a:r>
              <a:rPr lang="fr-CA" baseline="0" dirty="0" smtClean="0"/>
              <a:t> le web était un endroit, ça serait une véritable jungle où la biodiversité est à son maximum et où la loi du plus populaire l’emporte. </a:t>
            </a:r>
          </a:p>
          <a:p>
            <a:endParaRPr lang="fr-CA" baseline="0" dirty="0" smtClean="0"/>
          </a:p>
          <a:p>
            <a:r>
              <a:rPr lang="fr-CA" baseline="0" dirty="0" smtClean="0"/>
              <a:t>Il est donc essentiel d’avoir de développement d’excellentes habiletés informationnelles, dont l’évaluation des sources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384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CA" sz="1400" dirty="0"/>
              <a:t>Commencer par questionner les étudiants :</a:t>
            </a:r>
          </a:p>
          <a:p>
            <a:pPr lvl="0"/>
            <a:endParaRPr lang="fr-CA" sz="1400" dirty="0"/>
          </a:p>
          <a:p>
            <a:pPr lvl="0"/>
            <a:r>
              <a:rPr lang="fr-CA" sz="1400" dirty="0"/>
              <a:t>Qui publie sur Facebook ? </a:t>
            </a:r>
          </a:p>
          <a:p>
            <a:pPr lvl="0"/>
            <a:r>
              <a:rPr lang="fr-CA" sz="1400" dirty="0"/>
              <a:t>Qui partage sur Facebook ? </a:t>
            </a:r>
          </a:p>
          <a:p>
            <a:pPr lvl="0"/>
            <a:r>
              <a:rPr lang="fr-CA" sz="1400" dirty="0"/>
              <a:t>Qui a entendu parlé des fausses nouvelles ?</a:t>
            </a:r>
          </a:p>
          <a:p>
            <a:pPr lvl="0"/>
            <a:endParaRPr lang="en-CA" sz="1400" dirty="0"/>
          </a:p>
          <a:p>
            <a:pPr lvl="0"/>
            <a:r>
              <a:rPr lang="en-CA" sz="1400" dirty="0"/>
              <a:t>Faire </a:t>
            </a:r>
            <a:r>
              <a:rPr lang="en-CA" sz="1400" dirty="0" err="1"/>
              <a:t>ressortir</a:t>
            </a:r>
            <a:r>
              <a:rPr lang="en-CA" sz="1400" dirty="0"/>
              <a:t> que </a:t>
            </a:r>
            <a:r>
              <a:rPr lang="en-CA" sz="1400" dirty="0" err="1"/>
              <a:t>n’importe</a:t>
            </a:r>
            <a:r>
              <a:rPr lang="en-CA" sz="1400" dirty="0"/>
              <a:t> qui </a:t>
            </a:r>
            <a:r>
              <a:rPr lang="en-CA" sz="1400" dirty="0" err="1"/>
              <a:t>peut</a:t>
            </a:r>
            <a:r>
              <a:rPr lang="en-CA" sz="1400" dirty="0"/>
              <a:t> </a:t>
            </a:r>
            <a:r>
              <a:rPr lang="en-CA" sz="1400" dirty="0" err="1"/>
              <a:t>publier</a:t>
            </a:r>
            <a:r>
              <a:rPr lang="en-CA" sz="1400" dirty="0"/>
              <a:t> </a:t>
            </a:r>
            <a:r>
              <a:rPr lang="en-CA" sz="1400" dirty="0" err="1"/>
              <a:t>n’importe</a:t>
            </a:r>
            <a:r>
              <a:rPr lang="en-CA" sz="1400" dirty="0"/>
              <a:t> quoi </a:t>
            </a:r>
            <a:r>
              <a:rPr lang="en-CA" sz="1400" dirty="0" err="1"/>
              <a:t>en</a:t>
            </a:r>
            <a:r>
              <a:rPr lang="en-CA" sz="1400" dirty="0"/>
              <a:t> </a:t>
            </a:r>
            <a:r>
              <a:rPr lang="en-CA" sz="1400" dirty="0" err="1"/>
              <a:t>montrant</a:t>
            </a:r>
            <a:r>
              <a:rPr lang="en-CA" sz="1400" dirty="0"/>
              <a:t> </a:t>
            </a:r>
            <a:r>
              <a:rPr lang="en-CA" sz="1400" dirty="0" err="1"/>
              <a:t>exemples</a:t>
            </a:r>
            <a:r>
              <a:rPr lang="en-CA" sz="1400" dirty="0"/>
              <a:t>:</a:t>
            </a:r>
          </a:p>
          <a:p>
            <a:pPr lvl="0"/>
            <a:r>
              <a:rPr lang="en-CA" sz="1400" dirty="0"/>
              <a:t> -  </a:t>
            </a:r>
            <a:r>
              <a:rPr lang="en-CA" sz="1400" dirty="0" err="1" smtClean="0"/>
              <a:t>Créer</a:t>
            </a:r>
            <a:r>
              <a:rPr lang="en-CA" sz="1400" dirty="0" smtClean="0"/>
              <a:t> </a:t>
            </a:r>
            <a:r>
              <a:rPr lang="en-CA" sz="1400" dirty="0" err="1"/>
              <a:t>notre</a:t>
            </a:r>
            <a:r>
              <a:rPr lang="en-CA" sz="1400" dirty="0"/>
              <a:t> </a:t>
            </a:r>
            <a:r>
              <a:rPr lang="en-CA" sz="1400" dirty="0" err="1" smtClean="0"/>
              <a:t>propre</a:t>
            </a:r>
            <a:r>
              <a:rPr lang="en-CA" sz="1400" dirty="0" smtClean="0"/>
              <a:t> </a:t>
            </a:r>
            <a:r>
              <a:rPr lang="en-CA" sz="1400" dirty="0" err="1"/>
              <a:t>fausse</a:t>
            </a:r>
            <a:r>
              <a:rPr lang="en-CA" sz="1400" dirty="0"/>
              <a:t> nouvelle</a:t>
            </a:r>
          </a:p>
          <a:p>
            <a:pPr marL="285293" indent="-285293">
              <a:buFontTx/>
              <a:buChar char="-"/>
            </a:pPr>
            <a:r>
              <a:rPr lang="en-CA" sz="1400" dirty="0" err="1"/>
              <a:t>Même</a:t>
            </a:r>
            <a:r>
              <a:rPr lang="en-CA" sz="1400" dirty="0"/>
              <a:t> les robots </a:t>
            </a:r>
            <a:r>
              <a:rPr lang="en-CA" sz="1400" dirty="0" err="1"/>
              <a:t>s’y</a:t>
            </a:r>
            <a:r>
              <a:rPr lang="en-CA" sz="1400" dirty="0"/>
              <a:t> </a:t>
            </a:r>
            <a:r>
              <a:rPr lang="en-CA" sz="1400" dirty="0" err="1"/>
              <a:t>mettent</a:t>
            </a:r>
            <a:r>
              <a:rPr lang="en-CA" sz="1400" dirty="0"/>
              <a:t> avec </a:t>
            </a:r>
            <a:r>
              <a:rPr lang="en-CA" sz="1400" dirty="0" err="1"/>
              <a:t>l’exemple</a:t>
            </a:r>
            <a:r>
              <a:rPr lang="en-CA" sz="1400" dirty="0"/>
              <a:t> de Leonardo DiCaprio.</a:t>
            </a:r>
          </a:p>
          <a:p>
            <a:pPr lvl="0"/>
            <a:endParaRPr lang="en-CA" sz="1400" dirty="0"/>
          </a:p>
          <a:p>
            <a:pPr lvl="0"/>
            <a:r>
              <a:rPr lang="en-CA" sz="1400" dirty="0"/>
              <a:t>Informations </a:t>
            </a:r>
            <a:r>
              <a:rPr lang="en-CA" sz="1400" dirty="0" err="1"/>
              <a:t>tirées</a:t>
            </a:r>
            <a:r>
              <a:rPr lang="en-CA" sz="1400" dirty="0"/>
              <a:t> de la conference de Jeff Yates : </a:t>
            </a:r>
            <a:r>
              <a:rPr lang="en-CA" sz="1400" b="1" i="1" dirty="0"/>
              <a:t>Les </a:t>
            </a:r>
            <a:r>
              <a:rPr lang="en-CA" sz="1400" b="1" i="1" dirty="0" err="1"/>
              <a:t>faussetés</a:t>
            </a:r>
            <a:r>
              <a:rPr lang="en-CA" sz="1400" b="1" i="1" dirty="0"/>
              <a:t> sur le web, un </a:t>
            </a:r>
            <a:r>
              <a:rPr lang="en-CA" sz="1400" b="1" i="1" dirty="0" err="1"/>
              <a:t>vrai</a:t>
            </a:r>
            <a:r>
              <a:rPr lang="en-CA" sz="1400" b="1" i="1" dirty="0"/>
              <a:t> </a:t>
            </a:r>
            <a:r>
              <a:rPr lang="en-CA" sz="1400" b="1" i="1" dirty="0" err="1"/>
              <a:t>problème</a:t>
            </a:r>
            <a:r>
              <a:rPr lang="en-CA" sz="1400" b="1" dirty="0"/>
              <a:t>.</a:t>
            </a:r>
          </a:p>
          <a:p>
            <a:pPr lvl="0"/>
            <a:endParaRPr lang="en-CA" sz="1400" dirty="0"/>
          </a:p>
          <a:p>
            <a:pPr marL="285721" indent="-285721">
              <a:buFontTx/>
              <a:buChar char="-"/>
            </a:pPr>
            <a:r>
              <a:rPr lang="en-CA" sz="1400" dirty="0" err="1" smtClean="0"/>
              <a:t>Fausses</a:t>
            </a:r>
            <a:r>
              <a:rPr lang="en-CA" sz="1400" dirty="0" smtClean="0"/>
              <a:t> </a:t>
            </a:r>
            <a:r>
              <a:rPr lang="en-CA" sz="1400" dirty="0" err="1" smtClean="0"/>
              <a:t>nouvelles</a:t>
            </a:r>
            <a:r>
              <a:rPr lang="en-CA" sz="1400" dirty="0" smtClean="0"/>
              <a:t> </a:t>
            </a:r>
            <a:r>
              <a:rPr lang="en-CA" sz="1400" dirty="0" err="1" smtClean="0"/>
              <a:t>voyagent</a:t>
            </a:r>
            <a:r>
              <a:rPr lang="en-CA" sz="1400" dirty="0" smtClean="0"/>
              <a:t> 6x plus </a:t>
            </a:r>
            <a:r>
              <a:rPr lang="en-CA" sz="1400" dirty="0" err="1" smtClean="0"/>
              <a:t>vite</a:t>
            </a:r>
            <a:r>
              <a:rPr lang="en-CA" sz="1400" dirty="0" smtClean="0"/>
              <a:t> que les </a:t>
            </a:r>
            <a:r>
              <a:rPr lang="en-CA" sz="1400" dirty="0" err="1" smtClean="0"/>
              <a:t>vraies</a:t>
            </a:r>
            <a:r>
              <a:rPr lang="en-CA" sz="1400" baseline="0" dirty="0" smtClean="0"/>
              <a:t> (les </a:t>
            </a:r>
            <a:r>
              <a:rPr lang="en-CA" sz="1400" baseline="0" dirty="0" err="1" smtClean="0"/>
              <a:t>vraies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sont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souvent</a:t>
            </a:r>
            <a:r>
              <a:rPr lang="en-CA" sz="1400" baseline="0" dirty="0" smtClean="0"/>
              <a:t> plus simples et </a:t>
            </a:r>
            <a:r>
              <a:rPr lang="en-CA" sz="1400" baseline="0" dirty="0" err="1" smtClean="0"/>
              <a:t>mais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scandaleuses</a:t>
            </a:r>
            <a:r>
              <a:rPr lang="en-CA" sz="1400" baseline="0" dirty="0" smtClean="0"/>
              <a:t>)</a:t>
            </a:r>
          </a:p>
          <a:p>
            <a:pPr marL="285721" indent="-285721">
              <a:buFontTx/>
              <a:buChar char="-"/>
            </a:pPr>
            <a:endParaRPr lang="en-CA" sz="1400" dirty="0" smtClean="0"/>
          </a:p>
          <a:p>
            <a:pPr marL="285721" indent="-285721">
              <a:buFontTx/>
              <a:buChar char="-"/>
            </a:pPr>
            <a:r>
              <a:rPr lang="en-CA" sz="1400" dirty="0" err="1" smtClean="0"/>
              <a:t>Fausse</a:t>
            </a:r>
            <a:r>
              <a:rPr lang="en-CA" sz="1400" dirty="0" smtClean="0"/>
              <a:t> </a:t>
            </a:r>
            <a:r>
              <a:rPr lang="en-CA" sz="1400" dirty="0"/>
              <a:t>nouvelle </a:t>
            </a:r>
            <a:r>
              <a:rPr lang="en-CA" sz="1400" dirty="0" err="1"/>
              <a:t>générée</a:t>
            </a:r>
            <a:r>
              <a:rPr lang="en-CA" sz="1400" dirty="0"/>
              <a:t> par un robot </a:t>
            </a:r>
            <a:r>
              <a:rPr lang="en-CA" sz="1400" dirty="0" err="1"/>
              <a:t>dont</a:t>
            </a:r>
            <a:r>
              <a:rPr lang="en-CA" sz="1400" dirty="0"/>
              <a:t> le but </a:t>
            </a:r>
            <a:r>
              <a:rPr lang="en-CA" sz="1400" dirty="0" err="1"/>
              <a:t>est</a:t>
            </a:r>
            <a:r>
              <a:rPr lang="en-CA" sz="1400" dirty="0"/>
              <a:t> </a:t>
            </a:r>
            <a:r>
              <a:rPr lang="en-CA" sz="1400" dirty="0" err="1"/>
              <a:t>d’aller</a:t>
            </a:r>
            <a:r>
              <a:rPr lang="en-CA" sz="1400" dirty="0"/>
              <a:t> </a:t>
            </a:r>
            <a:r>
              <a:rPr lang="en-CA" sz="1400" dirty="0" err="1"/>
              <a:t>chercher</a:t>
            </a:r>
            <a:r>
              <a:rPr lang="en-CA" sz="1400" dirty="0"/>
              <a:t> des </a:t>
            </a:r>
            <a:r>
              <a:rPr lang="en-CA" sz="1400" dirty="0" err="1"/>
              <a:t>clics</a:t>
            </a:r>
            <a:r>
              <a:rPr lang="en-CA" sz="1400" dirty="0"/>
              <a:t> et des </a:t>
            </a:r>
            <a:r>
              <a:rPr lang="en-CA" sz="1400" dirty="0" err="1"/>
              <a:t>partages</a:t>
            </a:r>
            <a:r>
              <a:rPr lang="en-CA" sz="1400" dirty="0"/>
              <a:t>.</a:t>
            </a:r>
          </a:p>
          <a:p>
            <a:pPr marL="285721" indent="-285721" defTabSz="912937">
              <a:buFontTx/>
              <a:buChar char="-"/>
              <a:defRPr/>
            </a:pPr>
            <a:r>
              <a:rPr lang="en-CA" sz="1400" dirty="0" err="1"/>
              <a:t>Fausse</a:t>
            </a:r>
            <a:r>
              <a:rPr lang="en-CA" sz="1400" dirty="0"/>
              <a:t> nouvelle = </a:t>
            </a:r>
            <a:r>
              <a:rPr lang="en-CA" sz="1400" dirty="0" err="1"/>
              <a:t>tromper</a:t>
            </a:r>
            <a:r>
              <a:rPr lang="en-CA" sz="1400" dirty="0"/>
              <a:t> les gens </a:t>
            </a:r>
            <a:r>
              <a:rPr lang="en-CA" sz="1400" dirty="0" err="1"/>
              <a:t>volontairement</a:t>
            </a:r>
            <a:r>
              <a:rPr lang="en-CA" sz="1400" dirty="0"/>
              <a:t> </a:t>
            </a:r>
            <a:r>
              <a:rPr lang="en-CA" sz="1400" dirty="0" err="1"/>
              <a:t>en</a:t>
            </a:r>
            <a:r>
              <a:rPr lang="en-CA" sz="1400" dirty="0"/>
              <a:t> </a:t>
            </a:r>
            <a:r>
              <a:rPr lang="en-CA" sz="1400" dirty="0" err="1"/>
              <a:t>inventant</a:t>
            </a:r>
            <a:r>
              <a:rPr lang="en-CA" sz="1400" dirty="0"/>
              <a:t> </a:t>
            </a:r>
            <a:r>
              <a:rPr lang="en-CA" sz="1400" dirty="0" err="1"/>
              <a:t>une</a:t>
            </a:r>
            <a:r>
              <a:rPr lang="en-CA" sz="1400" dirty="0"/>
              <a:t> histoire plausible pour faire de </a:t>
            </a:r>
            <a:r>
              <a:rPr lang="en-CA" sz="1400" dirty="0" err="1"/>
              <a:t>l’argent</a:t>
            </a:r>
            <a:r>
              <a:rPr lang="en-CA" sz="1400" dirty="0"/>
              <a:t>. Ce </a:t>
            </a:r>
            <a:r>
              <a:rPr lang="en-CA" sz="1400" dirty="0" err="1"/>
              <a:t>n’est</a:t>
            </a:r>
            <a:r>
              <a:rPr lang="en-CA" sz="1400" dirty="0"/>
              <a:t> pas </a:t>
            </a:r>
            <a:r>
              <a:rPr lang="en-CA" sz="1400" dirty="0" err="1"/>
              <a:t>une</a:t>
            </a:r>
            <a:r>
              <a:rPr lang="en-CA" sz="1400" dirty="0"/>
              <a:t> nouvelle </a:t>
            </a:r>
            <a:r>
              <a:rPr lang="en-CA" sz="1400" dirty="0" err="1"/>
              <a:t>satirique</a:t>
            </a:r>
            <a:r>
              <a:rPr lang="en-CA" sz="1400" dirty="0"/>
              <a:t>, car la nouvelle </a:t>
            </a:r>
            <a:r>
              <a:rPr lang="en-CA" sz="1400" dirty="0" err="1"/>
              <a:t>satirique</a:t>
            </a:r>
            <a:r>
              <a:rPr lang="en-CA" sz="1400" dirty="0"/>
              <a:t> </a:t>
            </a:r>
            <a:r>
              <a:rPr lang="en-CA" sz="1400" dirty="0" err="1"/>
              <a:t>est</a:t>
            </a:r>
            <a:r>
              <a:rPr lang="en-CA" sz="1400" dirty="0"/>
              <a:t> de </a:t>
            </a:r>
            <a:r>
              <a:rPr lang="en-CA" sz="1400" dirty="0" err="1"/>
              <a:t>l’humour</a:t>
            </a:r>
            <a:r>
              <a:rPr lang="en-CA" sz="1400" dirty="0"/>
              <a:t> qui fait </a:t>
            </a:r>
            <a:r>
              <a:rPr lang="en-CA" sz="1400" dirty="0" err="1"/>
              <a:t>réfléchir</a:t>
            </a:r>
            <a:r>
              <a:rPr lang="en-CA" sz="1400" dirty="0"/>
              <a:t>. Par </a:t>
            </a:r>
            <a:r>
              <a:rPr lang="en-CA" sz="1400" dirty="0" err="1"/>
              <a:t>contre</a:t>
            </a:r>
            <a:r>
              <a:rPr lang="en-CA" sz="1400" dirty="0"/>
              <a:t>, les </a:t>
            </a:r>
            <a:r>
              <a:rPr lang="en-CA" sz="1400" dirty="0" err="1"/>
              <a:t>propriétaires</a:t>
            </a:r>
            <a:r>
              <a:rPr lang="en-CA" sz="1400" dirty="0"/>
              <a:t> du Journal de </a:t>
            </a:r>
            <a:r>
              <a:rPr lang="en-CA" sz="1400" dirty="0" err="1"/>
              <a:t>Mourreal</a:t>
            </a:r>
            <a:r>
              <a:rPr lang="en-CA" sz="1400" dirty="0"/>
              <a:t> </a:t>
            </a:r>
            <a:r>
              <a:rPr lang="en-CA" sz="1400" dirty="0" err="1"/>
              <a:t>sont</a:t>
            </a:r>
            <a:r>
              <a:rPr lang="en-CA" sz="1400" dirty="0"/>
              <a:t> </a:t>
            </a:r>
            <a:r>
              <a:rPr lang="en-CA" sz="1400" dirty="0" err="1"/>
              <a:t>aussi</a:t>
            </a:r>
            <a:r>
              <a:rPr lang="en-CA" sz="1400" dirty="0"/>
              <a:t> </a:t>
            </a:r>
            <a:r>
              <a:rPr lang="en-CA" sz="1400" dirty="0" err="1"/>
              <a:t>propriétaires</a:t>
            </a:r>
            <a:r>
              <a:rPr lang="en-CA" sz="1400" dirty="0"/>
              <a:t> </a:t>
            </a:r>
            <a:r>
              <a:rPr lang="en-CA" sz="1400" dirty="0" err="1"/>
              <a:t>d’une</a:t>
            </a:r>
            <a:r>
              <a:rPr lang="en-CA" sz="1400" dirty="0"/>
              <a:t> des plus </a:t>
            </a:r>
            <a:r>
              <a:rPr lang="en-CA" sz="1400" dirty="0" err="1"/>
              <a:t>gros</a:t>
            </a:r>
            <a:r>
              <a:rPr lang="en-CA" sz="1400" dirty="0"/>
              <a:t> sites </a:t>
            </a:r>
            <a:r>
              <a:rPr lang="en-CA" sz="1400" dirty="0" err="1"/>
              <a:t>générateur</a:t>
            </a:r>
            <a:r>
              <a:rPr lang="en-CA" sz="1400" dirty="0"/>
              <a:t> de </a:t>
            </a:r>
            <a:r>
              <a:rPr lang="en-CA" sz="1400" dirty="0" err="1"/>
              <a:t>fausses</a:t>
            </a:r>
            <a:r>
              <a:rPr lang="en-CA" sz="1400" dirty="0"/>
              <a:t> </a:t>
            </a:r>
            <a:r>
              <a:rPr lang="en-CA" sz="1400" dirty="0" err="1"/>
              <a:t>nouvelles</a:t>
            </a:r>
            <a:r>
              <a:rPr lang="en-CA" sz="1400" dirty="0"/>
              <a:t> au monde. </a:t>
            </a:r>
            <a:endParaRPr lang="en-CA" sz="1400" dirty="0" smtClean="0"/>
          </a:p>
          <a:p>
            <a:pPr marL="285721" indent="-285721" defTabSz="912937">
              <a:buFontTx/>
              <a:buChar char="-"/>
              <a:defRPr/>
            </a:pPr>
            <a:endParaRPr lang="en-CA" sz="1400" dirty="0"/>
          </a:p>
          <a:p>
            <a:pPr marL="285721" indent="-285721">
              <a:buFontTx/>
              <a:buChar char="-"/>
            </a:pPr>
            <a:r>
              <a:rPr lang="en-CA" sz="1400" dirty="0"/>
              <a:t>Facebook </a:t>
            </a:r>
            <a:r>
              <a:rPr lang="en-CA" sz="1400" dirty="0" err="1"/>
              <a:t>est</a:t>
            </a:r>
            <a:r>
              <a:rPr lang="en-CA" sz="1400" dirty="0"/>
              <a:t> </a:t>
            </a:r>
            <a:r>
              <a:rPr lang="en-CA" sz="1400" dirty="0" err="1"/>
              <a:t>l’endroit</a:t>
            </a:r>
            <a:r>
              <a:rPr lang="en-CA" sz="1400" dirty="0"/>
              <a:t> parfait pour les </a:t>
            </a:r>
            <a:r>
              <a:rPr lang="en-CA" sz="1400" dirty="0" err="1"/>
              <a:t>fausses</a:t>
            </a:r>
            <a:r>
              <a:rPr lang="en-CA" sz="1400" dirty="0"/>
              <a:t> </a:t>
            </a:r>
            <a:r>
              <a:rPr lang="en-CA" sz="1400" dirty="0" err="1" smtClean="0"/>
              <a:t>nouvelles</a:t>
            </a:r>
            <a:r>
              <a:rPr lang="en-CA" sz="1400" baseline="0" dirty="0"/>
              <a:t> </a:t>
            </a:r>
            <a:r>
              <a:rPr lang="en-CA" sz="1400" baseline="0" dirty="0" smtClean="0"/>
              <a:t>= </a:t>
            </a:r>
            <a:r>
              <a:rPr lang="en-CA" sz="1400" baseline="0" dirty="0" err="1" smtClean="0"/>
              <a:t>Caisse</a:t>
            </a:r>
            <a:r>
              <a:rPr lang="en-CA" sz="1400" baseline="0" dirty="0" smtClean="0"/>
              <a:t> de </a:t>
            </a:r>
            <a:r>
              <a:rPr lang="en-CA" sz="1400" baseline="0" dirty="0" err="1" smtClean="0"/>
              <a:t>résonnance</a:t>
            </a:r>
            <a:endParaRPr lang="en-CA" sz="1400" dirty="0"/>
          </a:p>
          <a:p>
            <a:pPr marL="742873" lvl="1" indent="-285721">
              <a:buFontTx/>
              <a:buChar char="-"/>
            </a:pPr>
            <a:r>
              <a:rPr lang="en-CA" sz="1400" dirty="0"/>
              <a:t>1.3 milliard </a:t>
            </a:r>
            <a:r>
              <a:rPr lang="en-CA" sz="1400" dirty="0" err="1"/>
              <a:t>d’usagers</a:t>
            </a:r>
            <a:endParaRPr lang="en-CA" sz="1400" dirty="0"/>
          </a:p>
          <a:p>
            <a:pPr marL="742873" lvl="1" indent="-285721">
              <a:buFontTx/>
              <a:buChar char="-"/>
            </a:pPr>
            <a:r>
              <a:rPr lang="en-CA" sz="1400" dirty="0" err="1"/>
              <a:t>En</a:t>
            </a:r>
            <a:r>
              <a:rPr lang="en-CA" sz="1400" dirty="0"/>
              <a:t> 2015, 63 % des gens </a:t>
            </a:r>
            <a:r>
              <a:rPr lang="en-CA" sz="1400" dirty="0" err="1"/>
              <a:t>utilisent</a:t>
            </a:r>
            <a:r>
              <a:rPr lang="en-CA" sz="1400" dirty="0"/>
              <a:t> Facebook pour </a:t>
            </a:r>
            <a:r>
              <a:rPr lang="en-CA" sz="1400" dirty="0" err="1"/>
              <a:t>s’informer</a:t>
            </a:r>
            <a:r>
              <a:rPr lang="en-CA" sz="1400" dirty="0"/>
              <a:t>.  </a:t>
            </a:r>
          </a:p>
          <a:p>
            <a:pPr marL="742873" lvl="1" indent="-285721">
              <a:buFontTx/>
              <a:buChar char="-"/>
            </a:pPr>
            <a:r>
              <a:rPr lang="en-CA" sz="1400" dirty="0" err="1"/>
              <a:t>Peu</a:t>
            </a:r>
            <a:r>
              <a:rPr lang="en-CA" sz="1400" dirty="0"/>
              <a:t> de gens </a:t>
            </a:r>
            <a:r>
              <a:rPr lang="en-CA" sz="1400" dirty="0" err="1"/>
              <a:t>lisent</a:t>
            </a:r>
            <a:r>
              <a:rPr lang="en-CA" sz="1400" dirty="0"/>
              <a:t> </a:t>
            </a:r>
            <a:r>
              <a:rPr lang="en-CA" sz="1400" dirty="0" err="1"/>
              <a:t>avant</a:t>
            </a:r>
            <a:r>
              <a:rPr lang="en-CA" sz="1400" dirty="0"/>
              <a:t> de </a:t>
            </a:r>
            <a:r>
              <a:rPr lang="en-CA" sz="1400" dirty="0" err="1"/>
              <a:t>partager</a:t>
            </a:r>
            <a:r>
              <a:rPr lang="en-CA" sz="1400" dirty="0"/>
              <a:t> oud e commenter, car les </a:t>
            </a:r>
            <a:r>
              <a:rPr lang="en-CA" sz="1400" dirty="0" err="1"/>
              <a:t>émotions</a:t>
            </a:r>
            <a:r>
              <a:rPr lang="en-CA" sz="1400" dirty="0"/>
              <a:t> </a:t>
            </a:r>
            <a:r>
              <a:rPr lang="en-CA" sz="1400" dirty="0" err="1"/>
              <a:t>dominent</a:t>
            </a:r>
            <a:r>
              <a:rPr lang="en-CA" sz="1400" dirty="0"/>
              <a:t> sur Facebook.  </a:t>
            </a:r>
            <a:r>
              <a:rPr lang="en-CA" sz="1400" dirty="0" err="1"/>
              <a:t>Peu</a:t>
            </a:r>
            <a:r>
              <a:rPr lang="en-CA" sz="1400" dirty="0"/>
              <a:t> de gens </a:t>
            </a:r>
            <a:r>
              <a:rPr lang="en-CA" sz="1400" dirty="0" err="1"/>
              <a:t>valident</a:t>
            </a:r>
            <a:r>
              <a:rPr lang="en-CA" sz="1400" dirty="0"/>
              <a:t> </a:t>
            </a:r>
            <a:r>
              <a:rPr lang="en-CA" sz="1400" dirty="0" err="1"/>
              <a:t>l’information</a:t>
            </a:r>
            <a:r>
              <a:rPr lang="en-CA" sz="1400" dirty="0"/>
              <a:t> </a:t>
            </a:r>
            <a:r>
              <a:rPr lang="en-CA" sz="1400" dirty="0" err="1"/>
              <a:t>avant</a:t>
            </a:r>
            <a:r>
              <a:rPr lang="en-CA" sz="1400" dirty="0"/>
              <a:t> de la </a:t>
            </a:r>
            <a:r>
              <a:rPr lang="en-CA" sz="1400" dirty="0" err="1"/>
              <a:t>partager</a:t>
            </a:r>
            <a:r>
              <a:rPr lang="en-CA" sz="1400" dirty="0"/>
              <a:t>. Si la nouvelle a </a:t>
            </a:r>
            <a:r>
              <a:rPr lang="en-CA" sz="1400" dirty="0" err="1"/>
              <a:t>été</a:t>
            </a:r>
            <a:r>
              <a:rPr lang="en-CA" sz="1400" dirty="0"/>
              <a:t> </a:t>
            </a:r>
            <a:r>
              <a:rPr lang="en-CA" sz="1400" dirty="0" err="1"/>
              <a:t>partagée</a:t>
            </a:r>
            <a:r>
              <a:rPr lang="en-CA" sz="1400" dirty="0"/>
              <a:t>, </a:t>
            </a:r>
            <a:r>
              <a:rPr lang="en-CA" sz="1400" dirty="0" err="1"/>
              <a:t>ils</a:t>
            </a:r>
            <a:r>
              <a:rPr lang="en-CA" sz="1400" dirty="0"/>
              <a:t> la </a:t>
            </a:r>
            <a:r>
              <a:rPr lang="en-CA" sz="1400" dirty="0" err="1"/>
              <a:t>partagent</a:t>
            </a:r>
            <a:r>
              <a:rPr lang="en-CA" sz="1400" dirty="0"/>
              <a:t>. </a:t>
            </a:r>
            <a:r>
              <a:rPr lang="en-CA" sz="1400" dirty="0" err="1"/>
              <a:t>En</a:t>
            </a:r>
            <a:r>
              <a:rPr lang="en-CA" sz="1400" dirty="0"/>
              <a:t>  </a:t>
            </a:r>
            <a:r>
              <a:rPr lang="en-CA" sz="1400" dirty="0" err="1"/>
              <a:t>Norvège</a:t>
            </a:r>
            <a:r>
              <a:rPr lang="en-CA" sz="1400" dirty="0"/>
              <a:t>, le site </a:t>
            </a:r>
            <a:r>
              <a:rPr lang="fr-CA" dirty="0"/>
              <a:t>radio-télévision publique </a:t>
            </a:r>
            <a:r>
              <a:rPr lang="en-CA" sz="1400" dirty="0"/>
              <a:t>oblige les gens à </a:t>
            </a:r>
            <a:r>
              <a:rPr lang="en-CA" sz="1400" dirty="0" err="1"/>
              <a:t>répondre</a:t>
            </a:r>
            <a:r>
              <a:rPr lang="en-CA" sz="1400" dirty="0"/>
              <a:t> à des questions </a:t>
            </a:r>
            <a:r>
              <a:rPr lang="en-CA" sz="1400" dirty="0" err="1"/>
              <a:t>avant</a:t>
            </a:r>
            <a:r>
              <a:rPr lang="en-CA" sz="1400" dirty="0"/>
              <a:t> de commenter.</a:t>
            </a:r>
          </a:p>
          <a:p>
            <a:pPr marL="742873" lvl="1" indent="-285721">
              <a:buFontTx/>
              <a:buChar char="-"/>
            </a:pPr>
            <a:r>
              <a:rPr lang="en-CA" sz="1400" dirty="0"/>
              <a:t>Le journal </a:t>
            </a:r>
            <a:r>
              <a:rPr lang="en-CA" sz="1400" dirty="0" err="1"/>
              <a:t>ou</a:t>
            </a:r>
            <a:r>
              <a:rPr lang="en-CA" sz="1400" dirty="0"/>
              <a:t> le bulletin de </a:t>
            </a:r>
            <a:r>
              <a:rPr lang="en-CA" sz="1400" dirty="0" err="1"/>
              <a:t>nouvelles</a:t>
            </a:r>
            <a:r>
              <a:rPr lang="en-CA" sz="1400" dirty="0"/>
              <a:t> fait un </a:t>
            </a:r>
            <a:r>
              <a:rPr lang="en-CA" sz="1400" dirty="0" err="1"/>
              <a:t>gros</a:t>
            </a:r>
            <a:r>
              <a:rPr lang="en-CA" sz="1400" dirty="0"/>
              <a:t> travail de </a:t>
            </a:r>
            <a:r>
              <a:rPr lang="en-CA" sz="1400" dirty="0" err="1"/>
              <a:t>présélection</a:t>
            </a:r>
            <a:r>
              <a:rPr lang="en-CA" sz="1400" dirty="0"/>
              <a:t> et de verification. </a:t>
            </a:r>
            <a:r>
              <a:rPr lang="en-CA" sz="1400" dirty="0" err="1"/>
              <a:t>Dans</a:t>
            </a:r>
            <a:r>
              <a:rPr lang="en-CA" sz="1400" dirty="0"/>
              <a:t> la </a:t>
            </a:r>
            <a:r>
              <a:rPr lang="en-CA" sz="1400" dirty="0" err="1"/>
              <a:t>salle</a:t>
            </a:r>
            <a:r>
              <a:rPr lang="en-CA" sz="1400" dirty="0"/>
              <a:t> de nouvelle, </a:t>
            </a:r>
            <a:r>
              <a:rPr lang="en-CA" sz="1400" dirty="0" err="1"/>
              <a:t>plusieurs</a:t>
            </a:r>
            <a:r>
              <a:rPr lang="en-CA" sz="1400" dirty="0"/>
              <a:t> </a:t>
            </a:r>
            <a:r>
              <a:rPr lang="en-CA" sz="1400" dirty="0" err="1"/>
              <a:t>journalistes</a:t>
            </a:r>
            <a:r>
              <a:rPr lang="en-CA" sz="1400" dirty="0"/>
              <a:t> </a:t>
            </a:r>
            <a:r>
              <a:rPr lang="en-CA" sz="1400" dirty="0" err="1"/>
              <a:t>valident</a:t>
            </a:r>
            <a:r>
              <a:rPr lang="en-CA" sz="1400" dirty="0"/>
              <a:t> </a:t>
            </a:r>
            <a:r>
              <a:rPr lang="en-CA" sz="1400" dirty="0" err="1"/>
              <a:t>l’information</a:t>
            </a:r>
            <a:r>
              <a:rPr lang="en-CA" sz="1400" dirty="0"/>
              <a:t>, </a:t>
            </a:r>
            <a:r>
              <a:rPr lang="en-CA" sz="1400" dirty="0" err="1"/>
              <a:t>décident</a:t>
            </a:r>
            <a:r>
              <a:rPr lang="en-CA" sz="1400" dirty="0"/>
              <a:t> </a:t>
            </a:r>
            <a:r>
              <a:rPr lang="en-CA" sz="1400" dirty="0" err="1"/>
              <a:t>quelles</a:t>
            </a:r>
            <a:r>
              <a:rPr lang="en-CA" sz="1400" dirty="0"/>
              <a:t> </a:t>
            </a:r>
            <a:r>
              <a:rPr lang="en-CA" sz="1400" dirty="0" err="1"/>
              <a:t>nouvelles</a:t>
            </a:r>
            <a:r>
              <a:rPr lang="en-CA" sz="1400" dirty="0"/>
              <a:t> </a:t>
            </a:r>
            <a:r>
              <a:rPr lang="en-CA" sz="1400" dirty="0" err="1"/>
              <a:t>seront</a:t>
            </a:r>
            <a:r>
              <a:rPr lang="en-CA" sz="1400" dirty="0"/>
              <a:t> </a:t>
            </a:r>
            <a:r>
              <a:rPr lang="en-CA" sz="1400" dirty="0" err="1"/>
              <a:t>prioritaires</a:t>
            </a:r>
            <a:r>
              <a:rPr lang="en-CA" sz="1400" dirty="0"/>
              <a:t> sur les </a:t>
            </a:r>
            <a:r>
              <a:rPr lang="en-CA" sz="1400" dirty="0" err="1"/>
              <a:t>autres</a:t>
            </a:r>
            <a:r>
              <a:rPr lang="en-CA" sz="1400" dirty="0"/>
              <a:t>. Sur Facebook, la </a:t>
            </a:r>
            <a:r>
              <a:rPr lang="en-CA" sz="1400" dirty="0" err="1"/>
              <a:t>salle</a:t>
            </a:r>
            <a:r>
              <a:rPr lang="en-CA" sz="1400" dirty="0"/>
              <a:t> de nouvelle </a:t>
            </a:r>
            <a:r>
              <a:rPr lang="en-CA" sz="1400" dirty="0" err="1"/>
              <a:t>est</a:t>
            </a:r>
            <a:r>
              <a:rPr lang="en-CA" sz="1400" dirty="0"/>
              <a:t> </a:t>
            </a:r>
            <a:r>
              <a:rPr lang="en-CA" sz="1400" dirty="0" err="1"/>
              <a:t>composée</a:t>
            </a:r>
            <a:r>
              <a:rPr lang="en-CA" sz="1400" dirty="0"/>
              <a:t> de </a:t>
            </a:r>
            <a:r>
              <a:rPr lang="en-CA" sz="1400" dirty="0" err="1"/>
              <a:t>tes</a:t>
            </a:r>
            <a:r>
              <a:rPr lang="en-CA" sz="1400" dirty="0"/>
              <a:t> </a:t>
            </a:r>
            <a:r>
              <a:rPr lang="en-CA" sz="1400" dirty="0" err="1"/>
              <a:t>amis</a:t>
            </a:r>
            <a:r>
              <a:rPr lang="en-CA" sz="1400" dirty="0"/>
              <a:t> Facebook (ton cousin anti-</a:t>
            </a:r>
            <a:r>
              <a:rPr lang="en-CA" sz="1400" dirty="0" err="1"/>
              <a:t>vaccins</a:t>
            </a:r>
            <a:r>
              <a:rPr lang="en-CA" sz="1400" dirty="0"/>
              <a:t>, ta </a:t>
            </a:r>
            <a:r>
              <a:rPr lang="en-CA" sz="1400" dirty="0" err="1"/>
              <a:t>matante</a:t>
            </a:r>
            <a:r>
              <a:rPr lang="en-CA" sz="1400" dirty="0"/>
              <a:t> qui </a:t>
            </a:r>
            <a:r>
              <a:rPr lang="en-CA" sz="1400" dirty="0" err="1"/>
              <a:t>aime</a:t>
            </a:r>
            <a:r>
              <a:rPr lang="en-CA" sz="1400" dirty="0"/>
              <a:t> les chats, ton </a:t>
            </a:r>
            <a:r>
              <a:rPr lang="en-CA" sz="1400" dirty="0" err="1"/>
              <a:t>ami</a:t>
            </a:r>
            <a:r>
              <a:rPr lang="en-CA" sz="1400" dirty="0"/>
              <a:t> qui </a:t>
            </a:r>
            <a:r>
              <a:rPr lang="en-CA" sz="1400" dirty="0" err="1"/>
              <a:t>croit</a:t>
            </a:r>
            <a:r>
              <a:rPr lang="en-CA" sz="1400" dirty="0"/>
              <a:t> aux </a:t>
            </a:r>
            <a:r>
              <a:rPr lang="en-CA" sz="1400" dirty="0" err="1"/>
              <a:t>ovnis</a:t>
            </a:r>
            <a:r>
              <a:rPr lang="en-CA" sz="1400" dirty="0"/>
              <a:t>, ton beau-frère qui fait des jokes </a:t>
            </a:r>
            <a:r>
              <a:rPr lang="en-CA" sz="1400" dirty="0" err="1"/>
              <a:t>cochonnes</a:t>
            </a:r>
            <a:r>
              <a:rPr lang="en-CA" sz="1400" dirty="0"/>
              <a:t>…. </a:t>
            </a:r>
          </a:p>
          <a:p>
            <a:pPr lvl="0"/>
            <a:endParaRPr lang="en-CA" sz="1400" dirty="0"/>
          </a:p>
          <a:p>
            <a:pPr lvl="0"/>
            <a:r>
              <a:rPr lang="en-CA" sz="1400" dirty="0" err="1"/>
              <a:t>Extraits</a:t>
            </a:r>
            <a:r>
              <a:rPr lang="en-CA" sz="1400" dirty="0"/>
              <a:t> </a:t>
            </a:r>
            <a:r>
              <a:rPr lang="en-CA" sz="1400" dirty="0" err="1"/>
              <a:t>tirés</a:t>
            </a:r>
            <a:r>
              <a:rPr lang="en-CA" sz="1400" dirty="0"/>
              <a:t> de </a:t>
            </a:r>
            <a:r>
              <a:rPr lang="fr-CA" sz="1400" b="1" dirty="0"/>
              <a:t>Les algorithmes, ces nouveaux acteurs dans l'arène politique </a:t>
            </a:r>
            <a:r>
              <a:rPr lang="fr-CA" sz="1400" dirty="0"/>
              <a:t>dans </a:t>
            </a:r>
            <a:r>
              <a:rPr lang="fr-CA" sz="1400" i="1" dirty="0"/>
              <a:t>Le Devoir</a:t>
            </a:r>
            <a:r>
              <a:rPr lang="fr-CA" sz="1400" dirty="0"/>
              <a:t>, 18 février 2017 :</a:t>
            </a:r>
            <a:endParaRPr lang="en-CA" sz="1400" dirty="0"/>
          </a:p>
          <a:p>
            <a:pPr defTabSz="914307">
              <a:defRPr/>
            </a:pPr>
            <a:endParaRPr lang="fr-CA" i="1" dirty="0"/>
          </a:p>
          <a:p>
            <a:pPr defTabSz="914307">
              <a:defRPr/>
            </a:pPr>
            <a:r>
              <a:rPr lang="fr-CA" i="1" dirty="0"/>
              <a:t>« </a:t>
            </a:r>
            <a:r>
              <a:rPr lang="fr-CA" b="1" i="1" dirty="0"/>
              <a:t>Facebook doit faire en sorte que les gens deviennent accros à son fil de nouvelles pour rester lucratif</a:t>
            </a:r>
            <a:r>
              <a:rPr lang="fr-CA" i="1" dirty="0"/>
              <a:t>. Pour cela, il doit vous nourrir d’un flux constant de nouvelles et de mises à jour qui vont vous donner un afflux de </a:t>
            </a:r>
            <a:r>
              <a:rPr lang="fr-CA" b="1" i="1" dirty="0"/>
              <a:t>dopamine</a:t>
            </a:r>
            <a:r>
              <a:rPr lang="fr-CA" i="1" dirty="0"/>
              <a:t>. Cela priorise les nouvelles qui vont vous accommoder plutôt que de mettre au défi vos perceptions et vos visions du monde »</a:t>
            </a:r>
            <a:r>
              <a:rPr lang="fr-CA" dirty="0"/>
              <a:t>, faisait valoir la chroniqueuse </a:t>
            </a:r>
            <a:r>
              <a:rPr lang="fr-CA" dirty="0" err="1"/>
              <a:t>Parmy</a:t>
            </a:r>
            <a:r>
              <a:rPr lang="fr-CA" dirty="0"/>
              <a:t> </a:t>
            </a:r>
            <a:r>
              <a:rPr lang="fr-CA" dirty="0" err="1"/>
              <a:t>Olson</a:t>
            </a:r>
            <a:r>
              <a:rPr lang="fr-CA" dirty="0"/>
              <a:t>, de la revue </a:t>
            </a:r>
            <a:r>
              <a:rPr lang="fr-CA" i="1" dirty="0"/>
              <a:t>Forbes</a:t>
            </a:r>
            <a:r>
              <a:rPr lang="fr-CA" dirty="0"/>
              <a:t>, au lendemain de l’élection américaine, dans un article sans équivoque intitulé </a:t>
            </a:r>
            <a:r>
              <a:rPr lang="fr-CA" i="1" dirty="0"/>
              <a:t>« How Facebook </a:t>
            </a:r>
            <a:r>
              <a:rPr lang="fr-CA" i="1" dirty="0" err="1"/>
              <a:t>Helped</a:t>
            </a:r>
            <a:r>
              <a:rPr lang="fr-CA" i="1" dirty="0"/>
              <a:t> Donald </a:t>
            </a:r>
            <a:r>
              <a:rPr lang="fr-CA" i="1" dirty="0" err="1"/>
              <a:t>Trump</a:t>
            </a:r>
            <a:r>
              <a:rPr lang="fr-CA" i="1" dirty="0"/>
              <a:t> </a:t>
            </a:r>
            <a:r>
              <a:rPr lang="fr-CA" i="1" dirty="0" err="1"/>
              <a:t>Become</a:t>
            </a:r>
            <a:r>
              <a:rPr lang="fr-CA" i="1" dirty="0"/>
              <a:t> </a:t>
            </a:r>
            <a:r>
              <a:rPr lang="fr-CA" i="1" dirty="0" err="1"/>
              <a:t>President</a:t>
            </a:r>
            <a:r>
              <a:rPr lang="fr-CA" i="1" dirty="0"/>
              <a:t> ».</a:t>
            </a:r>
            <a:endParaRPr lang="fr-CA" dirty="0"/>
          </a:p>
          <a:p>
            <a:pPr lvl="0"/>
            <a:endParaRPr lang="fr-CA" dirty="0"/>
          </a:p>
          <a:p>
            <a:pPr lvl="0"/>
            <a:r>
              <a:rPr lang="fr-CA" dirty="0"/>
              <a:t>« Finement décrit par Eli </a:t>
            </a:r>
            <a:r>
              <a:rPr lang="fr-CA" dirty="0" err="1"/>
              <a:t>Pariser</a:t>
            </a:r>
            <a:r>
              <a:rPr lang="fr-CA" dirty="0"/>
              <a:t> dans son essai </a:t>
            </a:r>
            <a:r>
              <a:rPr lang="fr-CA" i="1" dirty="0" err="1"/>
              <a:t>Filter</a:t>
            </a:r>
            <a:r>
              <a:rPr lang="fr-CA" i="1" dirty="0"/>
              <a:t> </a:t>
            </a:r>
            <a:r>
              <a:rPr lang="fr-CA" i="1" dirty="0" err="1"/>
              <a:t>Bubbles</a:t>
            </a:r>
            <a:r>
              <a:rPr lang="fr-CA" dirty="0"/>
              <a:t>, ce phénomène autoréférentiel généré par des algorithmes d’abord conçus à des fins commerciales enferme et dirige sciemment les internautes </a:t>
            </a:r>
            <a:r>
              <a:rPr lang="fr-CA" b="1" dirty="0"/>
              <a:t>dans ce qui leur plaît</a:t>
            </a:r>
            <a:r>
              <a:rPr lang="fr-CA" dirty="0"/>
              <a:t>, laissant dans les limbes numériques ce qui les lasse ou les irrite. Le </a:t>
            </a:r>
            <a:r>
              <a:rPr lang="fr-CA" b="1" dirty="0"/>
              <a:t>profilage</a:t>
            </a:r>
            <a:r>
              <a:rPr lang="fr-CA" dirty="0"/>
              <a:t>, rendu possible par l’analyse pointue des traces numériques laissées par les internautes, permet aujourd’hui d’offrir des versions totalement différentes du Web à deux personnes faisant exactement la même demande au même moteur de recherche. »</a:t>
            </a:r>
          </a:p>
          <a:p>
            <a:pPr lvl="0"/>
            <a:endParaRPr lang="fr-CA" dirty="0"/>
          </a:p>
          <a:p>
            <a:pPr lvl="0"/>
            <a:r>
              <a:rPr lang="fr-CA" dirty="0" smtClean="0"/>
              <a:t>Médias</a:t>
            </a:r>
            <a:r>
              <a:rPr lang="fr-CA" baseline="0" dirty="0" smtClean="0"/>
              <a:t> sociaux = pour socialiser (et non pour informer). </a:t>
            </a:r>
          </a:p>
          <a:p>
            <a:pPr lvl="0"/>
            <a:r>
              <a:rPr lang="fr-CA" baseline="0" dirty="0" smtClean="0"/>
              <a:t>Pourquoi sont-ils gratuits ? Contrairement aux livres, revues ? Parce que </a:t>
            </a:r>
            <a:r>
              <a:rPr lang="fr-CA" b="1" baseline="0" dirty="0" smtClean="0"/>
              <a:t>nous sommes le produit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913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1400" dirty="0" smtClean="0"/>
              <a:t>Les réseaux sociaux et même Google</a:t>
            </a:r>
            <a:r>
              <a:rPr lang="fr-CA" sz="1400" baseline="0" dirty="0" smtClean="0"/>
              <a:t> nous dirigent vers les nouvelles qui ont le plus de chance de nous plaire qu’elles soient vraies ou pas. </a:t>
            </a:r>
            <a:endParaRPr lang="fr-CA" sz="1400" dirty="0" smtClean="0"/>
          </a:p>
          <a:p>
            <a:r>
              <a:rPr lang="fr-CA" sz="1400" dirty="0" smtClean="0"/>
              <a:t>Et on vous présente</a:t>
            </a:r>
            <a:r>
              <a:rPr lang="fr-CA" sz="1400" baseline="0" dirty="0" smtClean="0"/>
              <a:t> une vidéo sur le sujet (environ 3 minutes). </a:t>
            </a:r>
          </a:p>
          <a:p>
            <a:endParaRPr lang="fr-CA" sz="1400" dirty="0" smtClean="0"/>
          </a:p>
          <a:p>
            <a:r>
              <a:rPr lang="fr-CA" sz="1400" dirty="0" smtClean="0"/>
              <a:t>https://www.youtube.com/watch?v=WIBCM4afSR0&amp;t=14s&amp;ab_channel=Savoirm%C3%A9dia</a:t>
            </a:r>
          </a:p>
          <a:p>
            <a:pPr lvl="0"/>
            <a:endParaRPr lang="en-CA" sz="1400" dirty="0" smtClean="0"/>
          </a:p>
          <a:p>
            <a:pPr lvl="0"/>
            <a:endParaRPr lang="en-CA" sz="1400" dirty="0" smtClean="0"/>
          </a:p>
          <a:p>
            <a:pPr lvl="0"/>
            <a:r>
              <a:rPr lang="en-CA" sz="1400" dirty="0" err="1" smtClean="0"/>
              <a:t>Vieille</a:t>
            </a:r>
            <a:r>
              <a:rPr lang="en-CA" sz="1400" dirty="0" smtClean="0"/>
              <a:t> information</a:t>
            </a:r>
          </a:p>
          <a:p>
            <a:pPr lvl="0"/>
            <a:r>
              <a:rPr lang="en-CA" sz="1400" dirty="0" err="1" smtClean="0"/>
              <a:t>Extraits</a:t>
            </a:r>
            <a:r>
              <a:rPr lang="en-CA" sz="1400" dirty="0" smtClean="0"/>
              <a:t> </a:t>
            </a:r>
            <a:r>
              <a:rPr lang="en-CA" sz="1400" dirty="0" err="1" smtClean="0"/>
              <a:t>tirés</a:t>
            </a:r>
            <a:r>
              <a:rPr lang="en-CA" sz="1400" dirty="0" smtClean="0"/>
              <a:t> de </a:t>
            </a:r>
            <a:r>
              <a:rPr lang="fr-CA" sz="1400" b="1" dirty="0" smtClean="0"/>
              <a:t>Les algorithmes, ces nouveaux acteurs dans l'arène politique </a:t>
            </a:r>
            <a:r>
              <a:rPr lang="fr-CA" sz="1400" dirty="0" smtClean="0"/>
              <a:t>dans </a:t>
            </a:r>
            <a:r>
              <a:rPr lang="fr-CA" sz="1400" i="1" dirty="0" smtClean="0"/>
              <a:t>Le Devoir</a:t>
            </a:r>
            <a:r>
              <a:rPr lang="fr-CA" sz="1400" dirty="0" smtClean="0"/>
              <a:t>, 18 février 2017 :</a:t>
            </a:r>
            <a:endParaRPr lang="en-CA" sz="1400" dirty="0" smtClean="0"/>
          </a:p>
          <a:p>
            <a:pPr defTabSz="914307">
              <a:defRPr/>
            </a:pPr>
            <a:endParaRPr lang="fr-CA" i="1" dirty="0" smtClean="0"/>
          </a:p>
          <a:p>
            <a:pPr defTabSz="914307">
              <a:defRPr/>
            </a:pPr>
            <a:r>
              <a:rPr lang="fr-CA" i="1" dirty="0" smtClean="0"/>
              <a:t>« </a:t>
            </a:r>
            <a:r>
              <a:rPr lang="fr-CA" b="1" i="1" dirty="0" smtClean="0"/>
              <a:t>Facebook doit faire en sorte que les gens deviennent accros à son fil de nouvelles pour rester lucratif</a:t>
            </a:r>
            <a:r>
              <a:rPr lang="fr-CA" i="1" dirty="0" smtClean="0"/>
              <a:t>. Pour cela, il doit vous nourrir d’un flux constant de nouvelles et de mises à jour qui vont vous donner un afflux de </a:t>
            </a:r>
            <a:r>
              <a:rPr lang="fr-CA" b="1" i="1" dirty="0" smtClean="0"/>
              <a:t>dopamine</a:t>
            </a:r>
            <a:r>
              <a:rPr lang="fr-CA" i="1" dirty="0" smtClean="0"/>
              <a:t>. Cela priorise les nouvelles qui vont vous accommoder plutôt que de mettre au défi vos perceptions et vos visions du monde »</a:t>
            </a:r>
            <a:r>
              <a:rPr lang="fr-CA" dirty="0" smtClean="0"/>
              <a:t>, faisait valoir la chroniqueuse </a:t>
            </a:r>
            <a:r>
              <a:rPr lang="fr-CA" dirty="0" err="1" smtClean="0"/>
              <a:t>Parmy</a:t>
            </a:r>
            <a:r>
              <a:rPr lang="fr-CA" dirty="0" smtClean="0"/>
              <a:t> </a:t>
            </a:r>
            <a:r>
              <a:rPr lang="fr-CA" dirty="0" err="1" smtClean="0"/>
              <a:t>Olson</a:t>
            </a:r>
            <a:r>
              <a:rPr lang="fr-CA" dirty="0" smtClean="0"/>
              <a:t>, de la revue </a:t>
            </a:r>
            <a:r>
              <a:rPr lang="fr-CA" i="1" dirty="0" smtClean="0"/>
              <a:t>Forbes</a:t>
            </a:r>
            <a:r>
              <a:rPr lang="fr-CA" dirty="0" smtClean="0"/>
              <a:t>, au lendemain de l’élection américaine, dans un article sans équivoque intitulé </a:t>
            </a:r>
            <a:r>
              <a:rPr lang="fr-CA" i="1" dirty="0" smtClean="0"/>
              <a:t>« How Facebook </a:t>
            </a:r>
            <a:r>
              <a:rPr lang="fr-CA" i="1" dirty="0" err="1" smtClean="0"/>
              <a:t>Helped</a:t>
            </a:r>
            <a:r>
              <a:rPr lang="fr-CA" i="1" dirty="0" smtClean="0"/>
              <a:t> Donald </a:t>
            </a:r>
            <a:r>
              <a:rPr lang="fr-CA" i="1" dirty="0" err="1" smtClean="0"/>
              <a:t>Trump</a:t>
            </a:r>
            <a:r>
              <a:rPr lang="fr-CA" i="1" dirty="0" smtClean="0"/>
              <a:t> </a:t>
            </a:r>
            <a:r>
              <a:rPr lang="fr-CA" i="1" dirty="0" err="1" smtClean="0"/>
              <a:t>Become</a:t>
            </a:r>
            <a:r>
              <a:rPr lang="fr-CA" i="1" dirty="0" smtClean="0"/>
              <a:t> </a:t>
            </a:r>
            <a:r>
              <a:rPr lang="fr-CA" i="1" dirty="0" err="1" smtClean="0"/>
              <a:t>President</a:t>
            </a:r>
            <a:r>
              <a:rPr lang="fr-CA" i="1" dirty="0" smtClean="0"/>
              <a:t> ».</a:t>
            </a:r>
            <a:endParaRPr lang="fr-CA" dirty="0" smtClean="0"/>
          </a:p>
          <a:p>
            <a:pPr lvl="0"/>
            <a:endParaRPr lang="fr-CA" dirty="0" smtClean="0"/>
          </a:p>
          <a:p>
            <a:pPr lvl="0"/>
            <a:r>
              <a:rPr lang="fr-CA" dirty="0" smtClean="0"/>
              <a:t>« Finement décrit par Eli </a:t>
            </a:r>
            <a:r>
              <a:rPr lang="fr-CA" dirty="0" err="1" smtClean="0"/>
              <a:t>Pariser</a:t>
            </a:r>
            <a:r>
              <a:rPr lang="fr-CA" dirty="0" smtClean="0"/>
              <a:t> dans son essai </a:t>
            </a:r>
            <a:r>
              <a:rPr lang="fr-CA" i="1" dirty="0" err="1" smtClean="0"/>
              <a:t>Filter</a:t>
            </a:r>
            <a:r>
              <a:rPr lang="fr-CA" i="1" dirty="0" smtClean="0"/>
              <a:t> </a:t>
            </a:r>
            <a:r>
              <a:rPr lang="fr-CA" i="1" dirty="0" err="1" smtClean="0"/>
              <a:t>Bubbles</a:t>
            </a:r>
            <a:r>
              <a:rPr lang="fr-CA" dirty="0" smtClean="0"/>
              <a:t>, ce phénomène autoréférentiel généré par des algorithmes d’abord conçus à des fins commerciales enferme et dirige sciemment les internautes </a:t>
            </a:r>
            <a:r>
              <a:rPr lang="fr-CA" b="1" dirty="0" smtClean="0"/>
              <a:t>dans ce qui leur plaît</a:t>
            </a:r>
            <a:r>
              <a:rPr lang="fr-CA" dirty="0" smtClean="0"/>
              <a:t>, laissant dans les limbes numériques ce qui les lasse ou les irrite. Le </a:t>
            </a:r>
            <a:r>
              <a:rPr lang="fr-CA" b="1" dirty="0" smtClean="0"/>
              <a:t>profilage</a:t>
            </a:r>
            <a:r>
              <a:rPr lang="fr-CA" dirty="0" smtClean="0"/>
              <a:t>, rendu possible par l’analyse pointue des traces numériques laissées par les internautes, permet aujourd’hui d’offrir des versions totalement différentes du Web à deux personnes faisant exactement la même demande au même moteur de recherche. »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25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-46">
              <a:buFont typeface="Arial" panose="020B0604020202020204" pitchFamily="34" charset="0"/>
              <a:buNone/>
            </a:pPr>
            <a:r>
              <a:rPr lang="fr-CA" dirty="0" smtClean="0"/>
              <a:t>Et d’ailleurs, voyons voir en ce qui concerne</a:t>
            </a:r>
            <a:r>
              <a:rPr lang="fr-CA" baseline="0" dirty="0" smtClean="0"/>
              <a:t> les nouvelles du début de la présentation :</a:t>
            </a:r>
          </a:p>
          <a:p>
            <a:pPr marL="0" lvl="0" indent="-46">
              <a:buFont typeface="Arial" panose="020B0604020202020204" pitchFamily="34" charset="0"/>
              <a:buNone/>
            </a:pPr>
            <a:endParaRPr lang="fr-CA" dirty="0" smtClean="0"/>
          </a:p>
          <a:p>
            <a:pPr marL="0" lvl="0" indent="-46">
              <a:buFont typeface="Arial" panose="020B0604020202020204" pitchFamily="34" charset="0"/>
              <a:buNone/>
            </a:pPr>
            <a:r>
              <a:rPr lang="fr-CA" dirty="0" smtClean="0"/>
              <a:t>Vrai</a:t>
            </a:r>
          </a:p>
          <a:p>
            <a:pPr marL="0" lvl="0" indent="-46">
              <a:buFont typeface="Arial" panose="020B0604020202020204" pitchFamily="34" charset="0"/>
              <a:buNone/>
            </a:pPr>
            <a:r>
              <a:rPr lang="fr-CA" dirty="0" smtClean="0"/>
              <a:t>https://www.sciencepresse.qc.ca/actualite/detecteur-rumeurs/2022/04/21/oui-amazonie-pourrait-devenir-savane </a:t>
            </a:r>
          </a:p>
          <a:p>
            <a:pPr marL="0" lvl="0" indent="-46">
              <a:buFont typeface="Arial" panose="020B0604020202020204" pitchFamily="34" charset="0"/>
              <a:buNone/>
            </a:pPr>
            <a:endParaRPr lang="fr-CA" dirty="0" smtClean="0"/>
          </a:p>
          <a:p>
            <a:pPr marL="0" lvl="0" indent="-46">
              <a:buFont typeface="Arial" panose="020B0604020202020204" pitchFamily="34" charset="0"/>
              <a:buNone/>
            </a:pPr>
            <a:r>
              <a:rPr lang="fr-CA" dirty="0" smtClean="0"/>
              <a:t>Vrai</a:t>
            </a:r>
          </a:p>
          <a:p>
            <a:pPr marL="0" lvl="0" indent="-46">
              <a:buFont typeface="Arial" panose="020B0604020202020204" pitchFamily="34" charset="0"/>
              <a:buNone/>
            </a:pPr>
            <a:r>
              <a:rPr lang="fr-CA" dirty="0" smtClean="0"/>
              <a:t>https://www.sciencepresse.qc.ca/actualite/detecteur-rumeurs/2021/10/15/covid-19-peut-avoir-impact-fertilite-vrai</a:t>
            </a:r>
          </a:p>
          <a:p>
            <a:pPr marL="0" lvl="0" indent="-46">
              <a:buFont typeface="Arial" panose="020B0604020202020204" pitchFamily="34" charset="0"/>
              <a:buNone/>
            </a:pPr>
            <a:endParaRPr lang="fr-CA" dirty="0" smtClean="0"/>
          </a:p>
          <a:p>
            <a:pPr marL="0" lvl="0" indent="-46">
              <a:buFont typeface="Arial" panose="020B0604020202020204" pitchFamily="34" charset="0"/>
              <a:buNone/>
            </a:pPr>
            <a:r>
              <a:rPr lang="fr-CA" dirty="0" smtClean="0"/>
              <a:t>Retour</a:t>
            </a:r>
            <a:r>
              <a:rPr lang="fr-CA" baseline="0" dirty="0" smtClean="0"/>
              <a:t> sur la nouvelle fausse du début :</a:t>
            </a:r>
          </a:p>
          <a:p>
            <a:pPr marL="0" marR="0" lvl="0" indent="-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baseline="0" dirty="0" err="1" smtClean="0"/>
              <a:t>Gloriane</a:t>
            </a:r>
            <a:r>
              <a:rPr lang="fr-CA" baseline="0" dirty="0" smtClean="0"/>
              <a:t> Blais est avocate. Elle est convaincue du danger des vaccins. Elle est une ardente militante contre les vaccins. ATTENTION, danger. </a:t>
            </a:r>
          </a:p>
          <a:p>
            <a:pPr marL="0" marR="0" lvl="0" indent="-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baseline="0" dirty="0" smtClean="0"/>
              <a:t>Après vérification, fausse nouvelle.</a:t>
            </a:r>
          </a:p>
          <a:p>
            <a:pPr marL="0" marR="0" lvl="0" indent="-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baseline="0" dirty="0" smtClean="0"/>
          </a:p>
          <a:p>
            <a:pPr marL="0" marR="0" lvl="0" indent="-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smtClean="0">
                <a:effectLst/>
              </a:rPr>
              <a:t>Yates, J. (2021, 1 juin). </a:t>
            </a:r>
            <a:r>
              <a:rPr lang="fr-CA" i="1" dirty="0" smtClean="0">
                <a:effectLst/>
              </a:rPr>
              <a:t>Non, un jeune de 13 ans n’est pas mort après avoir reçu un vaccin contre la COVID</a:t>
            </a:r>
            <a:r>
              <a:rPr lang="fr-CA" dirty="0" smtClean="0">
                <a:effectLst/>
              </a:rPr>
              <a:t>. Radio-Canada.ca. </a:t>
            </a:r>
            <a:r>
              <a:rPr lang="fr-CA" dirty="0" smtClean="0">
                <a:effectLst/>
                <a:hlinkClick r:id="rId3"/>
              </a:rPr>
              <a:t>https://ici.radio-canada.ca/nouvelle/1797717/vaccin-covid-deces-13-ans-estrie-faux</a:t>
            </a:r>
            <a:endParaRPr lang="fr-CA" dirty="0" smtClean="0">
              <a:effectLst/>
            </a:endParaRPr>
          </a:p>
          <a:p>
            <a:pPr marL="0" marR="0" lvl="0" indent="-4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baseline="0" dirty="0" smtClean="0"/>
          </a:p>
          <a:p>
            <a:r>
              <a:rPr lang="fr-CA" dirty="0" smtClean="0"/>
              <a:t>Cette publication a rapidement été partagée 1100 fois. D'autres utilisateurs de Facebook ont à leur tour repris cette information dans leurs propres publications, dont une qui a été partagée plus de 1300 fois. La rumeur a de plus été évoquée dans des vidéos émanant de têtes d'affiche </a:t>
            </a:r>
            <a:r>
              <a:rPr lang="fr-CA" dirty="0" err="1" smtClean="0"/>
              <a:t>complotistes</a:t>
            </a:r>
            <a:r>
              <a:rPr lang="fr-CA" dirty="0" smtClean="0"/>
              <a:t>.</a:t>
            </a:r>
          </a:p>
          <a:p>
            <a:endParaRPr lang="fr-CA" dirty="0" smtClean="0"/>
          </a:p>
          <a:p>
            <a:r>
              <a:rPr lang="fr-CA" dirty="0" smtClean="0"/>
              <a:t>La publication originale comporte peu d'éléments qui permettraient de valider les informations qu'elle contient. Il n'y a pas le nom de la supposée victime ni de date de décès, ni même d'indication du lieu précis de l'événement.</a:t>
            </a:r>
          </a:p>
          <a:p>
            <a:endParaRPr lang="fr-CA" dirty="0" smtClean="0"/>
          </a:p>
          <a:p>
            <a:r>
              <a:rPr lang="fr-CA" dirty="0" smtClean="0"/>
              <a:t>Jointe au téléphone, Me Blais nous a accusés de censurer l'Internet, puis a subitement mis fin à la discussion, sans donner plus de détails sur le décès qu'elle déplorait, ni comment elle avait obtenu ces informations.</a:t>
            </a:r>
          </a:p>
          <a:p>
            <a:endParaRPr lang="fr-CA" dirty="0" smtClean="0"/>
          </a:p>
          <a:p>
            <a:r>
              <a:rPr lang="fr-CA" dirty="0" smtClean="0"/>
              <a:t>Le CIUSSS de l'Estrie - CHUS a démenti ces informations. </a:t>
            </a:r>
          </a:p>
          <a:p>
            <a:r>
              <a:rPr lang="fr-CA" dirty="0" smtClean="0"/>
              <a:t>Même son de cloche au bureau du coroner. Le responsable des communications, </a:t>
            </a:r>
            <a:r>
              <a:rPr lang="fr-CA" dirty="0" err="1" smtClean="0"/>
              <a:t>Jake</a:t>
            </a:r>
            <a:r>
              <a:rPr lang="fr-CA" dirty="0" smtClean="0"/>
              <a:t> </a:t>
            </a:r>
            <a:r>
              <a:rPr lang="fr-CA" dirty="0" err="1" smtClean="0"/>
              <a:t>Lamotta</a:t>
            </a:r>
            <a:r>
              <a:rPr lang="fr-CA" dirty="0" smtClean="0"/>
              <a:t> </a:t>
            </a:r>
            <a:r>
              <a:rPr lang="fr-CA" dirty="0" err="1" smtClean="0"/>
              <a:t>Granato</a:t>
            </a:r>
            <a:r>
              <a:rPr lang="fr-CA" dirty="0" smtClean="0"/>
              <a:t>, a lui aussi soutenu qu'il s'agissait d'une fausse rumeur.</a:t>
            </a:r>
          </a:p>
          <a:p>
            <a:r>
              <a:rPr lang="fr-CA" dirty="0" smtClean="0"/>
              <a:t>De plus, aucun décès d'une personne de 13 ans au cours des dernières semaines n'apparaît dans les </a:t>
            </a:r>
            <a:r>
              <a:rPr lang="fr-CA" dirty="0" smtClean="0">
                <a:hlinkClick r:id="rId4" tooltip="https://www.lenecrologue.com/necrologie/region/estrie/  (Nouvelle fenêtre)"/>
              </a:rPr>
              <a:t>chroniques nécrologiques de l'Estrie﻿ (Nouvelle fenêtre)﻿</a:t>
            </a:r>
            <a:r>
              <a:rPr lang="fr-CA" dirty="0" smtClean="0"/>
              <a:t> et nous n'avons pu trouver aucune preuve qu'une personne de cet âge est décédée dans cette région au cours de cette période.</a:t>
            </a:r>
          </a:p>
          <a:p>
            <a:endParaRPr lang="fr-CA" dirty="0" smtClean="0"/>
          </a:p>
          <a:p>
            <a:r>
              <a:rPr lang="fr-CA" dirty="0" smtClean="0"/>
              <a:t>Nous avons demandé au ministère de la Santé et des Services sociaux s'il se pouvait qu'un tel cas ait eu lieu à l'extérieur de l'Estrie. Il s’agit d’une fausse information et d'une fausse nouvelle, a répondu Marjorie Larouche, relationniste au ministère. Nous confirmons que c’est une rumeur et qu’aucun enfant de 13 ans n’est décédé à la suite de la vaccination contre la COVID-19.</a:t>
            </a:r>
          </a:p>
          <a:p>
            <a:endParaRPr lang="fr-CA" dirty="0" smtClean="0"/>
          </a:p>
          <a:p>
            <a:r>
              <a:rPr lang="fr-CA" b="1" dirty="0" smtClean="0"/>
              <a:t>Ces sites peuvent être pratiques, mais rien ne vaut la capacité d’évaluer vous-mêmes une information.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342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baseline="0" dirty="0" smtClean="0"/>
              <a:t>Donner du temps aux </a:t>
            </a:r>
            <a:r>
              <a:rPr lang="en-CA" baseline="0" dirty="0" err="1" smtClean="0"/>
              <a:t>étudiants</a:t>
            </a:r>
            <a:r>
              <a:rPr lang="en-CA" baseline="0" dirty="0" smtClean="0"/>
              <a:t> pour </a:t>
            </a:r>
            <a:r>
              <a:rPr lang="en-CA" baseline="0" dirty="0" err="1" smtClean="0"/>
              <a:t>réfléchir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échanger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écrire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réponses</a:t>
            </a:r>
            <a:r>
              <a:rPr lang="en-CA" baseline="0" dirty="0" smtClean="0"/>
              <a:t> sur le tableau blanc</a:t>
            </a:r>
            <a:endParaRPr lang="en-CA" baseline="0" dirty="0"/>
          </a:p>
          <a:p>
            <a:endParaRPr lang="en-CA" baseline="0" dirty="0" smtClean="0"/>
          </a:p>
          <a:p>
            <a:r>
              <a:rPr lang="en-CA" baseline="0" dirty="0" smtClean="0"/>
              <a:t>Au retour en grand </a:t>
            </a:r>
            <a:r>
              <a:rPr lang="en-CA" baseline="0" dirty="0" err="1" smtClean="0"/>
              <a:t>groupe</a:t>
            </a:r>
            <a:r>
              <a:rPr lang="en-CA" baseline="0" dirty="0" smtClean="0"/>
              <a:t> : </a:t>
            </a:r>
          </a:p>
          <a:p>
            <a:r>
              <a:rPr lang="en-CA" baseline="0" dirty="0" smtClean="0"/>
              <a:t>Les </a:t>
            </a:r>
            <a:r>
              <a:rPr lang="en-CA" baseline="0" dirty="0" err="1"/>
              <a:t>orienter</a:t>
            </a:r>
            <a:r>
              <a:rPr lang="en-CA" baseline="0" dirty="0"/>
              <a:t> avec les </a:t>
            </a:r>
            <a:r>
              <a:rPr lang="en-CA" baseline="0" dirty="0" err="1"/>
              <a:t>grandes</a:t>
            </a:r>
            <a:r>
              <a:rPr lang="en-CA" baseline="0" dirty="0"/>
              <a:t> questions : QUI, QUOI, COMMENT, POURQUOI, QUAND</a:t>
            </a:r>
          </a:p>
          <a:p>
            <a:endParaRPr lang="en-CA" baseline="0" dirty="0"/>
          </a:p>
          <a:p>
            <a:r>
              <a:rPr lang="en-CA" baseline="0" dirty="0"/>
              <a:t>QUI : </a:t>
            </a:r>
            <a:r>
              <a:rPr lang="en-CA" baseline="0" dirty="0" err="1"/>
              <a:t>Où</a:t>
            </a:r>
            <a:r>
              <a:rPr lang="en-CA" baseline="0" dirty="0"/>
              <a:t> </a:t>
            </a:r>
            <a:r>
              <a:rPr lang="en-CA" baseline="0" dirty="0" err="1"/>
              <a:t>peut</a:t>
            </a:r>
            <a:r>
              <a:rPr lang="en-CA" baseline="0" dirty="0"/>
              <a:t>-on </a:t>
            </a:r>
            <a:r>
              <a:rPr lang="en-CA" baseline="0" dirty="0" err="1"/>
              <a:t>trouver</a:t>
            </a:r>
            <a:r>
              <a:rPr lang="en-CA" baseline="0" dirty="0"/>
              <a:t> le “À propos” </a:t>
            </a:r>
            <a:r>
              <a:rPr lang="en-CA" baseline="0" dirty="0" err="1"/>
              <a:t>ou</a:t>
            </a:r>
            <a:r>
              <a:rPr lang="en-CA" baseline="0" dirty="0"/>
              <a:t> “Qui </a:t>
            </a:r>
            <a:r>
              <a:rPr lang="en-CA" baseline="0" dirty="0" err="1"/>
              <a:t>sommes</a:t>
            </a:r>
            <a:r>
              <a:rPr lang="en-CA" baseline="0" dirty="0"/>
              <a:t>-nous” ? = </a:t>
            </a:r>
            <a:r>
              <a:rPr lang="en-CA" baseline="0" dirty="0" err="1"/>
              <a:t>souvent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le bandeau du haut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en</a:t>
            </a:r>
            <a:r>
              <a:rPr lang="en-CA" baseline="0" dirty="0"/>
              <a:t> bas de la page.</a:t>
            </a:r>
          </a:p>
          <a:p>
            <a:r>
              <a:rPr lang="en-CA" baseline="0" dirty="0"/>
              <a:t>QUI : Information sur les auteurs. </a:t>
            </a:r>
            <a:r>
              <a:rPr lang="en-CA" baseline="0" dirty="0" err="1"/>
              <a:t>Sont-ils</a:t>
            </a:r>
            <a:r>
              <a:rPr lang="en-CA" baseline="0" dirty="0"/>
              <a:t> </a:t>
            </a:r>
            <a:r>
              <a:rPr lang="en-CA" baseline="0" dirty="0" err="1"/>
              <a:t>qualifiés</a:t>
            </a:r>
            <a:r>
              <a:rPr lang="en-CA" baseline="0" dirty="0"/>
              <a:t> ? </a:t>
            </a:r>
            <a:r>
              <a:rPr lang="en-CA" baseline="0" dirty="0" err="1"/>
              <a:t>Dans</a:t>
            </a:r>
            <a:r>
              <a:rPr lang="en-CA" baseline="0" dirty="0"/>
              <a:t> </a:t>
            </a:r>
            <a:r>
              <a:rPr lang="en-CA" baseline="0" dirty="0" err="1"/>
              <a:t>notre</a:t>
            </a:r>
            <a:r>
              <a:rPr lang="en-CA" baseline="0" dirty="0"/>
              <a:t> </a:t>
            </a:r>
            <a:r>
              <a:rPr lang="en-CA" baseline="0" dirty="0" err="1"/>
              <a:t>exemple</a:t>
            </a:r>
            <a:r>
              <a:rPr lang="en-CA" baseline="0" dirty="0"/>
              <a:t>, tout </a:t>
            </a:r>
            <a:r>
              <a:rPr lang="en-CA" baseline="0" dirty="0" err="1"/>
              <a:t>ce</a:t>
            </a:r>
            <a:r>
              <a:rPr lang="en-CA" baseline="0" dirty="0"/>
              <a:t> </a:t>
            </a:r>
            <a:r>
              <a:rPr lang="en-CA" baseline="0" dirty="0" err="1"/>
              <a:t>qu’on</a:t>
            </a:r>
            <a:r>
              <a:rPr lang="en-CA" baseline="0" dirty="0"/>
              <a:t> </a:t>
            </a:r>
            <a:r>
              <a:rPr lang="en-CA" baseline="0" dirty="0" err="1"/>
              <a:t>sait</a:t>
            </a:r>
            <a:r>
              <a:rPr lang="en-CA" baseline="0" dirty="0"/>
              <a:t>, </a:t>
            </a:r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qu’il</a:t>
            </a:r>
            <a:r>
              <a:rPr lang="en-CA" baseline="0" dirty="0"/>
              <a:t> y a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quinzaine</a:t>
            </a:r>
            <a:r>
              <a:rPr lang="en-CA" baseline="0" dirty="0"/>
              <a:t> de </a:t>
            </a:r>
            <a:r>
              <a:rPr lang="en-CA" baseline="0" dirty="0" err="1"/>
              <a:t>rédactrices</a:t>
            </a:r>
            <a:r>
              <a:rPr lang="en-CA" baseline="0" dirty="0"/>
              <a:t>.</a:t>
            </a:r>
          </a:p>
          <a:p>
            <a:endParaRPr lang="en-CA" baseline="0" dirty="0"/>
          </a:p>
          <a:p>
            <a:r>
              <a:rPr lang="en-CA" baseline="0" dirty="0"/>
              <a:t>QUOI : </a:t>
            </a:r>
            <a:r>
              <a:rPr lang="en-CA" baseline="0" dirty="0" err="1"/>
              <a:t>l’information</a:t>
            </a:r>
            <a:r>
              <a:rPr lang="en-CA" baseline="0" dirty="0"/>
              <a:t> </a:t>
            </a:r>
            <a:r>
              <a:rPr lang="en-CA" baseline="0" dirty="0" err="1"/>
              <a:t>est-elle</a:t>
            </a:r>
            <a:r>
              <a:rPr lang="en-CA" baseline="0" dirty="0"/>
              <a:t> </a:t>
            </a:r>
            <a:r>
              <a:rPr lang="en-CA" baseline="0" dirty="0" err="1"/>
              <a:t>bien</a:t>
            </a:r>
            <a:r>
              <a:rPr lang="en-CA" baseline="0" dirty="0"/>
              <a:t> </a:t>
            </a:r>
            <a:r>
              <a:rPr lang="en-CA" baseline="0" dirty="0" err="1"/>
              <a:t>présentée</a:t>
            </a:r>
            <a:r>
              <a:rPr lang="en-CA" baseline="0" dirty="0"/>
              <a:t> et sans </a:t>
            </a:r>
            <a:r>
              <a:rPr lang="en-CA" baseline="0" dirty="0" err="1"/>
              <a:t>faute</a:t>
            </a:r>
            <a:r>
              <a:rPr lang="en-CA" baseline="0" dirty="0"/>
              <a:t> ? </a:t>
            </a:r>
            <a:r>
              <a:rPr lang="en-CA" baseline="0" dirty="0" err="1"/>
              <a:t>Exemple</a:t>
            </a:r>
            <a:r>
              <a:rPr lang="en-CA" baseline="0" dirty="0"/>
              <a:t> : Page </a:t>
            </a:r>
            <a:r>
              <a:rPr lang="en-CA" baseline="0" dirty="0" err="1"/>
              <a:t>surchargée</a:t>
            </a:r>
            <a:r>
              <a:rPr lang="en-CA" baseline="0" dirty="0"/>
              <a:t>, </a:t>
            </a:r>
            <a:r>
              <a:rPr lang="en-CA" baseline="0" dirty="0" err="1"/>
              <a:t>mais</a:t>
            </a:r>
            <a:r>
              <a:rPr lang="en-CA" baseline="0" dirty="0"/>
              <a:t> </a:t>
            </a:r>
            <a:r>
              <a:rPr lang="en-CA" baseline="0" dirty="0" err="1"/>
              <a:t>texte</a:t>
            </a:r>
            <a:r>
              <a:rPr lang="en-CA" baseline="0" dirty="0"/>
              <a:t> sans </a:t>
            </a:r>
            <a:r>
              <a:rPr lang="en-CA" baseline="0" dirty="0" err="1"/>
              <a:t>faute</a:t>
            </a:r>
            <a:endParaRPr lang="en-CA" baseline="0" dirty="0"/>
          </a:p>
          <a:p>
            <a:endParaRPr lang="en-CA" baseline="0" dirty="0"/>
          </a:p>
          <a:p>
            <a:r>
              <a:rPr lang="en-CA" baseline="0" dirty="0"/>
              <a:t>POURQUOI : Site </a:t>
            </a:r>
            <a:r>
              <a:rPr lang="en-CA" baseline="0" dirty="0" err="1"/>
              <a:t>spécialisé</a:t>
            </a:r>
            <a:r>
              <a:rPr lang="en-CA" baseline="0" dirty="0"/>
              <a:t>? </a:t>
            </a:r>
            <a:r>
              <a:rPr lang="en-CA" baseline="0" dirty="0" err="1"/>
              <a:t>Ici</a:t>
            </a:r>
            <a:r>
              <a:rPr lang="en-CA" baseline="0" dirty="0"/>
              <a:t>, non. </a:t>
            </a:r>
            <a:r>
              <a:rPr lang="en-CA" baseline="0" dirty="0" err="1"/>
              <a:t>Très</a:t>
            </a:r>
            <a:r>
              <a:rPr lang="en-CA" baseline="0" dirty="0"/>
              <a:t> </a:t>
            </a:r>
            <a:r>
              <a:rPr lang="en-CA" baseline="0" dirty="0" err="1"/>
              <a:t>général</a:t>
            </a:r>
            <a:r>
              <a:rPr lang="en-CA" baseline="0" dirty="0"/>
              <a:t> et </a:t>
            </a:r>
            <a:r>
              <a:rPr lang="en-CA" baseline="0" dirty="0" err="1"/>
              <a:t>populaire</a:t>
            </a:r>
            <a:r>
              <a:rPr lang="en-CA" baseline="0" dirty="0"/>
              <a:t> (mode, </a:t>
            </a:r>
            <a:r>
              <a:rPr lang="en-CA" baseline="0" dirty="0" err="1"/>
              <a:t>esthétique</a:t>
            </a:r>
            <a:r>
              <a:rPr lang="en-CA" baseline="0" dirty="0"/>
              <a:t>, cuisine, etc.).</a:t>
            </a:r>
          </a:p>
          <a:p>
            <a:r>
              <a:rPr lang="en-CA" baseline="0" dirty="0"/>
              <a:t>POURQUOI : beaucoup de divertissement, </a:t>
            </a:r>
            <a:r>
              <a:rPr lang="en-CA" baseline="0" dirty="0" err="1"/>
              <a:t>sujets</a:t>
            </a:r>
            <a:r>
              <a:rPr lang="en-CA" baseline="0" dirty="0"/>
              <a:t> </a:t>
            </a:r>
            <a:r>
              <a:rPr lang="en-CA" baseline="0" dirty="0" err="1"/>
              <a:t>superficiels</a:t>
            </a:r>
            <a:endParaRPr lang="en-CA" baseline="0" dirty="0"/>
          </a:p>
          <a:p>
            <a:pPr defTabSz="914307">
              <a:defRPr/>
            </a:pPr>
            <a:r>
              <a:rPr lang="en-CA" baseline="0" dirty="0"/>
              <a:t>POURQUOI : </a:t>
            </a:r>
            <a:r>
              <a:rPr lang="en-CA" baseline="0" dirty="0" err="1"/>
              <a:t>Présence</a:t>
            </a:r>
            <a:r>
              <a:rPr lang="en-CA" baseline="0" dirty="0"/>
              <a:t> de </a:t>
            </a:r>
            <a:r>
              <a:rPr lang="en-CA" baseline="0" dirty="0" err="1"/>
              <a:t>publicité</a:t>
            </a:r>
            <a:r>
              <a:rPr lang="en-CA" baseline="0" dirty="0"/>
              <a:t>? </a:t>
            </a:r>
            <a:r>
              <a:rPr lang="en-CA" baseline="0" dirty="0" err="1"/>
              <a:t>Dans</a:t>
            </a:r>
            <a:r>
              <a:rPr lang="en-CA" baseline="0" dirty="0"/>
              <a:t> </a:t>
            </a:r>
            <a:r>
              <a:rPr lang="en-CA" baseline="0" dirty="0" err="1"/>
              <a:t>l’exemple</a:t>
            </a:r>
            <a:r>
              <a:rPr lang="en-CA" baseline="0" dirty="0"/>
              <a:t> : </a:t>
            </a:r>
            <a:r>
              <a:rPr lang="en-CA" baseline="0" dirty="0" err="1"/>
              <a:t>oui</a:t>
            </a:r>
            <a:r>
              <a:rPr lang="en-CA" baseline="0" dirty="0"/>
              <a:t>, </a:t>
            </a:r>
            <a:r>
              <a:rPr lang="en-CA" baseline="0" dirty="0" err="1"/>
              <a:t>en</a:t>
            </a:r>
            <a:r>
              <a:rPr lang="en-CA" baseline="0" dirty="0"/>
              <a:t> plus d’être non </a:t>
            </a:r>
            <a:r>
              <a:rPr lang="en-CA" baseline="0" dirty="0" err="1"/>
              <a:t>liées</a:t>
            </a:r>
            <a:r>
              <a:rPr lang="en-CA" baseline="0" dirty="0"/>
              <a:t> au </a:t>
            </a:r>
            <a:r>
              <a:rPr lang="en-CA" baseline="0" dirty="0" err="1"/>
              <a:t>sujet</a:t>
            </a:r>
            <a:r>
              <a:rPr lang="en-CA" baseline="0" dirty="0"/>
              <a:t> (vente de </a:t>
            </a:r>
            <a:r>
              <a:rPr lang="en-CA" baseline="0" dirty="0" err="1"/>
              <a:t>voiture</a:t>
            </a:r>
            <a:r>
              <a:rPr lang="en-CA" baseline="0" dirty="0"/>
              <a:t>, hotel pour Walt Disney World). </a:t>
            </a:r>
            <a:r>
              <a:rPr lang="en-CA" baseline="0" dirty="0" err="1"/>
              <a:t>Parfois</a:t>
            </a:r>
            <a:r>
              <a:rPr lang="en-CA" baseline="0" dirty="0"/>
              <a:t>, </a:t>
            </a:r>
            <a:r>
              <a:rPr lang="en-CA" baseline="0" dirty="0" err="1"/>
              <a:t>vidéos</a:t>
            </a:r>
            <a:r>
              <a:rPr lang="en-CA" baseline="0" dirty="0"/>
              <a:t> </a:t>
            </a:r>
            <a:r>
              <a:rPr lang="en-CA" baseline="0" dirty="0" err="1"/>
              <a:t>intempestifs</a:t>
            </a:r>
            <a:r>
              <a:rPr lang="en-CA" baseline="0" dirty="0"/>
              <a:t> (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vraie</a:t>
            </a:r>
            <a:r>
              <a:rPr lang="en-CA" baseline="0" dirty="0"/>
              <a:t> </a:t>
            </a:r>
            <a:r>
              <a:rPr lang="en-CA" baseline="0" dirty="0" err="1"/>
              <a:t>plaie</a:t>
            </a:r>
            <a:r>
              <a:rPr lang="en-CA" baseline="0" dirty="0"/>
              <a:t>!)</a:t>
            </a:r>
          </a:p>
          <a:p>
            <a:endParaRPr lang="en-CA" baseline="0" dirty="0"/>
          </a:p>
          <a:p>
            <a:r>
              <a:rPr lang="en-CA" baseline="0" dirty="0" err="1"/>
              <a:t>Prendre</a:t>
            </a:r>
            <a:r>
              <a:rPr lang="en-CA" baseline="0" dirty="0"/>
              <a:t> un </a:t>
            </a:r>
            <a:r>
              <a:rPr lang="en-CA" baseline="0" dirty="0" err="1"/>
              <a:t>exemple</a:t>
            </a:r>
            <a:r>
              <a:rPr lang="en-CA" baseline="0" dirty="0"/>
              <a:t> d’un article de la section Santé du site </a:t>
            </a:r>
            <a:r>
              <a:rPr lang="en-CA" baseline="0" dirty="0" err="1"/>
              <a:t>évalué</a:t>
            </a:r>
            <a:r>
              <a:rPr lang="en-CA" baseline="0" dirty="0"/>
              <a:t> : Au </a:t>
            </a:r>
            <a:r>
              <a:rPr lang="en-CA" baseline="0" dirty="0" err="1"/>
              <a:t>moins</a:t>
            </a:r>
            <a:r>
              <a:rPr lang="en-CA" baseline="0" dirty="0"/>
              <a:t>, </a:t>
            </a:r>
            <a:r>
              <a:rPr lang="en-CA" baseline="0" dirty="0" err="1"/>
              <a:t>il</a:t>
            </a:r>
            <a:r>
              <a:rPr lang="en-CA" baseline="0" dirty="0"/>
              <a:t> </a:t>
            </a:r>
            <a:r>
              <a:rPr lang="en-CA" baseline="0" dirty="0" err="1"/>
              <a:t>est</a:t>
            </a:r>
            <a:r>
              <a:rPr lang="en-CA" baseline="0" dirty="0"/>
              <a:t> </a:t>
            </a:r>
            <a:r>
              <a:rPr lang="en-CA" baseline="0" dirty="0" err="1"/>
              <a:t>signé</a:t>
            </a:r>
            <a:r>
              <a:rPr lang="en-CA" baseline="0" dirty="0"/>
              <a:t>! Si on clique sur </a:t>
            </a:r>
            <a:r>
              <a:rPr lang="en-CA" baseline="0" dirty="0" err="1"/>
              <a:t>l’auteure</a:t>
            </a:r>
            <a:r>
              <a:rPr lang="en-CA" baseline="0" dirty="0"/>
              <a:t>, tout </a:t>
            </a:r>
            <a:r>
              <a:rPr lang="en-CA" baseline="0" dirty="0" err="1"/>
              <a:t>ce</a:t>
            </a:r>
            <a:r>
              <a:rPr lang="en-CA" baseline="0" dirty="0"/>
              <a:t> </a:t>
            </a:r>
            <a:r>
              <a:rPr lang="en-CA" baseline="0" dirty="0" err="1"/>
              <a:t>qu’on</a:t>
            </a:r>
            <a:r>
              <a:rPr lang="en-CA" baseline="0" dirty="0"/>
              <a:t> </a:t>
            </a:r>
            <a:r>
              <a:rPr lang="en-CA" baseline="0" dirty="0" err="1"/>
              <a:t>sait</a:t>
            </a:r>
            <a:r>
              <a:rPr lang="en-CA" baseline="0" dirty="0"/>
              <a:t> </a:t>
            </a:r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qu’elle</a:t>
            </a:r>
            <a:r>
              <a:rPr lang="en-CA" baseline="0" dirty="0"/>
              <a:t> </a:t>
            </a:r>
            <a:r>
              <a:rPr lang="en-CA" baseline="0" dirty="0" err="1"/>
              <a:t>est</a:t>
            </a:r>
            <a:r>
              <a:rPr lang="en-CA" baseline="0" dirty="0"/>
              <a:t> </a:t>
            </a:r>
            <a:r>
              <a:rPr lang="en-CA" baseline="0" dirty="0" err="1"/>
              <a:t>responsable</a:t>
            </a:r>
            <a:r>
              <a:rPr lang="en-CA" baseline="0" dirty="0"/>
              <a:t> de la section santé.</a:t>
            </a:r>
          </a:p>
          <a:p>
            <a:endParaRPr lang="en-CA" baseline="0" dirty="0"/>
          </a:p>
          <a:p>
            <a:r>
              <a:rPr lang="en-CA" baseline="0" dirty="0"/>
              <a:t>QUAND : </a:t>
            </a:r>
            <a:r>
              <a:rPr lang="en-CA" baseline="0" dirty="0" err="1"/>
              <a:t>Montrer</a:t>
            </a:r>
            <a:r>
              <a:rPr lang="en-CA" baseline="0" dirty="0"/>
              <a:t> la date de </a:t>
            </a:r>
            <a:r>
              <a:rPr lang="en-CA" baseline="0" dirty="0" err="1"/>
              <a:t>mise</a:t>
            </a:r>
            <a:r>
              <a:rPr lang="en-CA" baseline="0" dirty="0"/>
              <a:t> à jour. </a:t>
            </a:r>
            <a:r>
              <a:rPr lang="en-CA" baseline="0" dirty="0" err="1"/>
              <a:t>C’est</a:t>
            </a:r>
            <a:r>
              <a:rPr lang="en-CA" baseline="0" dirty="0"/>
              <a:t> un bon point.</a:t>
            </a:r>
          </a:p>
          <a:p>
            <a:endParaRPr lang="en-CA" baseline="0" dirty="0"/>
          </a:p>
          <a:p>
            <a:r>
              <a:rPr lang="en-CA" baseline="0" dirty="0"/>
              <a:t>COMMENT : Est-</a:t>
            </a:r>
            <a:r>
              <a:rPr lang="en-CA" baseline="0" dirty="0" err="1"/>
              <a:t>ce</a:t>
            </a:r>
            <a:r>
              <a:rPr lang="en-CA" baseline="0" dirty="0"/>
              <a:t> </a:t>
            </a:r>
            <a:r>
              <a:rPr lang="en-CA" baseline="0" dirty="0" err="1"/>
              <a:t>qu’on</a:t>
            </a:r>
            <a:r>
              <a:rPr lang="en-CA" baseline="0" dirty="0"/>
              <a:t> </a:t>
            </a:r>
            <a:r>
              <a:rPr lang="en-CA" baseline="0" dirty="0" err="1"/>
              <a:t>donne</a:t>
            </a:r>
            <a:r>
              <a:rPr lang="en-CA" baseline="0" dirty="0"/>
              <a:t> des </a:t>
            </a:r>
            <a:r>
              <a:rPr lang="en-CA" baseline="0" dirty="0" err="1"/>
              <a:t>références</a:t>
            </a:r>
            <a:r>
              <a:rPr lang="en-CA" baseline="0" dirty="0"/>
              <a:t>? </a:t>
            </a:r>
            <a:r>
              <a:rPr lang="en-CA" baseline="0" dirty="0" err="1"/>
              <a:t>Oui</a:t>
            </a:r>
            <a:r>
              <a:rPr lang="en-CA" baseline="0" dirty="0"/>
              <a:t>. </a:t>
            </a:r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ça</a:t>
            </a:r>
            <a:r>
              <a:rPr lang="en-CA" baseline="0" dirty="0"/>
              <a:t> de </a:t>
            </a:r>
            <a:r>
              <a:rPr lang="en-CA" baseline="0" dirty="0" err="1"/>
              <a:t>gagné</a:t>
            </a:r>
            <a:r>
              <a:rPr lang="en-CA" baseline="0" dirty="0"/>
              <a:t>. Donne </a:t>
            </a:r>
            <a:r>
              <a:rPr lang="en-CA" baseline="0" dirty="0" err="1"/>
              <a:t>aussi</a:t>
            </a:r>
            <a:r>
              <a:rPr lang="en-CA" baseline="0" dirty="0"/>
              <a:t> des liens </a:t>
            </a:r>
            <a:r>
              <a:rPr lang="en-CA" baseline="0" dirty="0" err="1"/>
              <a:t>vers</a:t>
            </a:r>
            <a:r>
              <a:rPr lang="en-CA" baseline="0" dirty="0"/>
              <a:t> des </a:t>
            </a:r>
            <a:r>
              <a:rPr lang="en-CA" baseline="0" dirty="0" err="1"/>
              <a:t>organismes</a:t>
            </a:r>
            <a:r>
              <a:rPr lang="en-CA" baseline="0" dirty="0"/>
              <a:t> </a:t>
            </a:r>
            <a:r>
              <a:rPr lang="en-CA" baseline="0" dirty="0" err="1"/>
              <a:t>spécialisés</a:t>
            </a:r>
            <a:r>
              <a:rPr lang="en-CA" baseline="0" dirty="0"/>
              <a:t> (ex. : </a:t>
            </a:r>
            <a:r>
              <a:rPr lang="en-CA" baseline="0" dirty="0" err="1"/>
              <a:t>société</a:t>
            </a:r>
            <a:r>
              <a:rPr lang="en-CA" baseline="0" dirty="0"/>
              <a:t> </a:t>
            </a:r>
            <a:r>
              <a:rPr lang="en-CA" baseline="0" dirty="0" err="1"/>
              <a:t>nationale</a:t>
            </a:r>
            <a:r>
              <a:rPr lang="en-CA" baseline="0" dirty="0"/>
              <a:t> du cancer )</a:t>
            </a:r>
          </a:p>
          <a:p>
            <a:endParaRPr lang="en-CA" baseline="0" dirty="0"/>
          </a:p>
          <a:p>
            <a:r>
              <a:rPr lang="en-CA" baseline="0" dirty="0" err="1"/>
              <a:t>Quelle</a:t>
            </a:r>
            <a:r>
              <a:rPr lang="en-CA" baseline="0" dirty="0"/>
              <a:t> </a:t>
            </a:r>
            <a:r>
              <a:rPr lang="en-CA" baseline="0" dirty="0" err="1"/>
              <a:t>confiance</a:t>
            </a:r>
            <a:r>
              <a:rPr lang="en-CA" baseline="0" dirty="0"/>
              <a:t> </a:t>
            </a:r>
            <a:r>
              <a:rPr lang="en-CA" baseline="0" dirty="0" err="1"/>
              <a:t>lui</a:t>
            </a:r>
            <a:r>
              <a:rPr lang="en-CA" baseline="0" dirty="0"/>
              <a:t> </a:t>
            </a:r>
            <a:r>
              <a:rPr lang="en-CA" baseline="0" dirty="0" err="1"/>
              <a:t>donneriez-vous</a:t>
            </a:r>
            <a:r>
              <a:rPr lang="en-CA" baseline="0" dirty="0"/>
              <a:t>?</a:t>
            </a:r>
          </a:p>
          <a:p>
            <a:pPr marL="640529" lvl="1" indent="-174690">
              <a:buFont typeface="Arial" panose="020B0604020202020204" pitchFamily="34" charset="0"/>
              <a:buChar char="•"/>
            </a:pPr>
            <a:r>
              <a:rPr lang="en-CA" baseline="0" dirty="0" err="1"/>
              <a:t>Plutôt</a:t>
            </a:r>
            <a:r>
              <a:rPr lang="en-CA" baseline="0" dirty="0"/>
              <a:t> </a:t>
            </a:r>
            <a:r>
              <a:rPr lang="en-CA" baseline="0" dirty="0" err="1"/>
              <a:t>moyen</a:t>
            </a:r>
            <a:endParaRPr lang="en-CA" baseline="0" dirty="0"/>
          </a:p>
          <a:p>
            <a:pPr marL="640529" lvl="1" indent="-174690">
              <a:buFont typeface="Arial" panose="020B0604020202020204" pitchFamily="34" charset="0"/>
              <a:buChar char="•"/>
            </a:pPr>
            <a:r>
              <a:rPr lang="en-CA" baseline="0" dirty="0" err="1"/>
              <a:t>Devrait</a:t>
            </a:r>
            <a:r>
              <a:rPr lang="en-CA" baseline="0" dirty="0"/>
              <a:t> faire </a:t>
            </a:r>
            <a:r>
              <a:rPr lang="en-CA" baseline="0" dirty="0" err="1"/>
              <a:t>sonner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cloche de </a:t>
            </a:r>
            <a:r>
              <a:rPr lang="en-CA" baseline="0" dirty="0" err="1"/>
              <a:t>méfiance</a:t>
            </a:r>
            <a:r>
              <a:rPr lang="en-CA" baseline="0" dirty="0"/>
              <a:t>, car </a:t>
            </a:r>
            <a:r>
              <a:rPr lang="en-CA" baseline="0" dirty="0" err="1"/>
              <a:t>l’auteure</a:t>
            </a:r>
            <a:r>
              <a:rPr lang="en-CA" baseline="0" dirty="0"/>
              <a:t> </a:t>
            </a:r>
            <a:r>
              <a:rPr lang="en-CA" baseline="0" dirty="0" err="1"/>
              <a:t>pourrait</a:t>
            </a:r>
            <a:r>
              <a:rPr lang="en-CA" baseline="0" dirty="0"/>
              <a:t> y faire passer </a:t>
            </a:r>
            <a:r>
              <a:rPr lang="en-CA" baseline="0" dirty="0" err="1"/>
              <a:t>ses</a:t>
            </a:r>
            <a:r>
              <a:rPr lang="en-CA" baseline="0" dirty="0"/>
              <a:t> opinions </a:t>
            </a:r>
            <a:r>
              <a:rPr lang="en-CA" baseline="0" dirty="0" err="1"/>
              <a:t>personnelles</a:t>
            </a:r>
            <a:r>
              <a:rPr lang="en-CA" baseline="0" dirty="0"/>
              <a:t>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ses</a:t>
            </a:r>
            <a:r>
              <a:rPr lang="en-CA" baseline="0" dirty="0"/>
              <a:t> </a:t>
            </a:r>
            <a:r>
              <a:rPr lang="en-CA" baseline="0" dirty="0" err="1"/>
              <a:t>propres</a:t>
            </a:r>
            <a:r>
              <a:rPr lang="en-CA" baseline="0" dirty="0"/>
              <a:t> </a:t>
            </a:r>
            <a:r>
              <a:rPr lang="en-CA" baseline="0" dirty="0" err="1"/>
              <a:t>interprétations</a:t>
            </a:r>
            <a:r>
              <a:rPr lang="en-CA" baseline="0" dirty="0"/>
              <a:t> sous </a:t>
            </a:r>
            <a:r>
              <a:rPr lang="en-CA" baseline="0" dirty="0" err="1"/>
              <a:t>forme</a:t>
            </a:r>
            <a:r>
              <a:rPr lang="en-CA" baseline="0" dirty="0"/>
              <a:t> </a:t>
            </a:r>
            <a:r>
              <a:rPr lang="en-CA" baseline="0" dirty="0" err="1"/>
              <a:t>d’information</a:t>
            </a:r>
            <a:r>
              <a:rPr lang="en-CA" baseline="0" dirty="0"/>
              <a:t> </a:t>
            </a:r>
            <a:r>
              <a:rPr lang="en-CA" baseline="0" dirty="0" err="1"/>
              <a:t>reconnue</a:t>
            </a:r>
            <a:r>
              <a:rPr lang="en-CA" baseline="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D7F0-E70F-4C9D-B945-3007BDC78551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52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591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CA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3F3149-477C-4281-B0A9-C0CCCFF32143}" type="datetimeFigureOut">
              <a:rPr lang="fr-FR" smtClean="0"/>
              <a:pPr/>
              <a:t>19/10/2022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E5B379-A3CA-480B-9A44-AF4B8C0B291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6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hyperlink" Target="http://www.cegeplimoilou.ca/etudiants/carrefour-de-l-information/bibliotheques/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wscientist.com/article/mg25233640-800-the-amazon-is-turning-into-savannah-we-have-5-years-to-save-it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elisegravel.com/blog/etudes/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hyperlink" Target="https://www.facebook.com/jessica.lafleurs2012/videos/3945091652274195" TargetMode="External"/><Relationship Id="rId5" Type="http://schemas.openxmlformats.org/officeDocument/2006/relationships/hyperlink" Target="https://commons.wikimedia.org/wiki/File:Emojione_BW_1F4A9.svg" TargetMode="External"/><Relationship Id="rId10" Type="http://schemas.openxmlformats.org/officeDocument/2006/relationships/hyperlink" Target="https://www.youtube.com/watch?v=WIBCM4afSR0&amp;t=14s&amp;ab_channel=Savoirm%C3%A9dia" TargetMode="External"/><Relationship Id="rId4" Type="http://schemas.openxmlformats.org/officeDocument/2006/relationships/notesSlide" Target="../notesSlides/notesSlide14.xml"/><Relationship Id="rId9" Type="http://schemas.openxmlformats.org/officeDocument/2006/relationships/hyperlink" Target="http://theconversation.com/covid-19-could-cause-male-infertility-and-sexual-dysfunction-but-vaccines-do-not-16413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4.xml"/><Relationship Id="rId7" Type="http://schemas.openxmlformats.org/officeDocument/2006/relationships/hyperlink" Target="https://www.youtube.com/watch?v=WIBCM4afSR0&amp;t=14s&amp;ab_channel=Savoirm%C3%A9dia" TargetMode="External"/><Relationship Id="rId2" Type="http://schemas.openxmlformats.org/officeDocument/2006/relationships/video" Target="https://www.youtube.com/embed/WIBCM4afSR0" TargetMode="External"/><Relationship Id="rId1" Type="http://schemas.openxmlformats.org/officeDocument/2006/relationships/tags" Target="../tags/tag1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rainefacts.org/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ici.radio-canada.ca/decrypteurs" TargetMode="External"/><Relationship Id="rId7" Type="http://schemas.openxmlformats.org/officeDocument/2006/relationships/hyperlink" Target="http://www.sciencepresse.qc.ca/detecteur-rumeurs" TargetMode="External"/><Relationship Id="rId12" Type="http://schemas.openxmlformats.org/officeDocument/2006/relationships/hyperlink" Target="https://www.sciencepresse.qc.ca/actualite/detecteur-rumeurs/2021/10/15/covid-19-peut-avoir-impact-fertilite-vra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monde.fr/verification/" TargetMode="External"/><Relationship Id="rId11" Type="http://schemas.openxmlformats.org/officeDocument/2006/relationships/hyperlink" Target="https://www.sciencepresse.qc.ca/actualite/detecteur-rumeurs/2022/04/21/oui-amazonie-pourrait-devenir-savane" TargetMode="External"/><Relationship Id="rId5" Type="http://schemas.openxmlformats.org/officeDocument/2006/relationships/hyperlink" Target="http://www.lemonde.fr/les-decodeurs/" TargetMode="External"/><Relationship Id="rId10" Type="http://schemas.openxmlformats.org/officeDocument/2006/relationships/hyperlink" Target="http://hoaxy.iuni.iu.edu/" TargetMode="External"/><Relationship Id="rId4" Type="http://schemas.openxmlformats.org/officeDocument/2006/relationships/hyperlink" Target="https://www.facebook.com/inspecteurviral/" TargetMode="External"/><Relationship Id="rId9" Type="http://schemas.openxmlformats.org/officeDocument/2006/relationships/hyperlink" Target="http://www.factcheck.org/" TargetMode="Externa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hyperlink" Target="http://www.journaldesfemmes.com/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Vrai ou faux ?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31327" y="1700808"/>
            <a:ext cx="2973000" cy="31683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71800" y="4784071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smtClean="0"/>
              <a:t>Lawton, 2021</a:t>
            </a:r>
            <a:endParaRPr lang="en-US" sz="9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274" y="2051330"/>
            <a:ext cx="4265699" cy="1926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33666" y="390647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/>
              <a:t>Ramasamy</a:t>
            </a:r>
            <a:r>
              <a:rPr lang="en-US" dirty="0" smtClean="0"/>
              <a:t>, </a:t>
            </a:r>
            <a:r>
              <a:rPr lang="en-US" sz="900" dirty="0" smtClean="0"/>
              <a:t>2021</a:t>
            </a:r>
            <a:endParaRPr lang="en-US" sz="9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4952833"/>
            <a:ext cx="7776864" cy="15965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08295" y="6326613"/>
            <a:ext cx="1589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err="1" smtClean="0"/>
              <a:t>Fekir</a:t>
            </a:r>
            <a:r>
              <a:rPr lang="fr-CA" sz="900" dirty="0" smtClean="0"/>
              <a:t>, 2021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515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Comment évaluer une source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09600" y="1700808"/>
            <a:ext cx="3886200" cy="4318992"/>
          </a:xfrm>
        </p:spPr>
        <p:txBody>
          <a:bodyPr>
            <a:normAutofit/>
          </a:bodyPr>
          <a:lstStyle/>
          <a:p>
            <a:r>
              <a:rPr lang="fr-CA" sz="3200" dirty="0"/>
              <a:t>Qui ?</a:t>
            </a:r>
            <a:endParaRPr lang="en-CA" sz="3200" dirty="0"/>
          </a:p>
          <a:p>
            <a:r>
              <a:rPr lang="en-CA" sz="3200" dirty="0"/>
              <a:t>Quoi ?</a:t>
            </a:r>
            <a:endParaRPr lang="fr-CA" sz="3200" dirty="0"/>
          </a:p>
          <a:p>
            <a:r>
              <a:rPr lang="fr-CA" sz="3200" dirty="0"/>
              <a:t>Pourquoi ?</a:t>
            </a:r>
          </a:p>
          <a:p>
            <a:r>
              <a:rPr lang="en-CA" sz="3200" dirty="0"/>
              <a:t>Comment ?</a:t>
            </a:r>
          </a:p>
          <a:p>
            <a:r>
              <a:rPr lang="en-CA" sz="3200" dirty="0" err="1"/>
              <a:t>Quand</a:t>
            </a:r>
            <a:r>
              <a:rPr lang="en-CA" sz="3200" dirty="0"/>
              <a:t>?</a:t>
            </a:r>
            <a:endParaRPr lang="fr-CA" sz="3200" dirty="0"/>
          </a:p>
          <a:p>
            <a:pPr marL="0" indent="0">
              <a:buNone/>
            </a:pPr>
            <a:endParaRPr lang="fr-CA" sz="32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800600" y="1700808"/>
            <a:ext cx="4019872" cy="4318992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fr-CA" dirty="0"/>
          </a:p>
          <a:p>
            <a:pPr>
              <a:buNone/>
            </a:pPr>
            <a:r>
              <a:rPr lang="fr-CA" sz="2500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Site web de la bibliothèque</a:t>
            </a:r>
            <a:endParaRPr lang="fr-CA" sz="25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CA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 err="1"/>
              <a:t>Aiguisez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sens</a:t>
            </a:r>
            <a:r>
              <a:rPr lang="en-CA" dirty="0"/>
              <a:t> critique 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20000"/>
          </a:bodyPr>
          <a:lstStyle/>
          <a:p>
            <a:r>
              <a:rPr lang="en-CA" sz="3600" dirty="0" smtClean="0"/>
              <a:t>À </a:t>
            </a:r>
            <a:r>
              <a:rPr lang="en-CA" sz="3600" dirty="0" err="1" smtClean="0"/>
              <a:t>l’aide</a:t>
            </a:r>
            <a:r>
              <a:rPr lang="en-CA" sz="3600" dirty="0" smtClean="0"/>
              <a:t> des questions-</a:t>
            </a:r>
            <a:r>
              <a:rPr lang="en-CA" sz="3600" dirty="0" err="1" smtClean="0"/>
              <a:t>clés</a:t>
            </a:r>
            <a:r>
              <a:rPr lang="en-CA" sz="3600" dirty="0" smtClean="0"/>
              <a:t>, </a:t>
            </a:r>
            <a:r>
              <a:rPr lang="en-CA" sz="3600" dirty="0" err="1" smtClean="0"/>
              <a:t>évaluer</a:t>
            </a:r>
            <a:r>
              <a:rPr lang="en-CA" sz="3600" dirty="0" smtClean="0"/>
              <a:t> les 3 sites de </a:t>
            </a:r>
            <a:r>
              <a:rPr lang="en-CA" sz="3600" dirty="0" err="1" smtClean="0"/>
              <a:t>l’exercice</a:t>
            </a:r>
            <a:r>
              <a:rPr lang="en-CA" sz="3600" dirty="0" smtClean="0"/>
              <a:t> </a:t>
            </a:r>
            <a:r>
              <a:rPr lang="en-CA" sz="3600" b="1" dirty="0" smtClean="0"/>
              <a:t>1</a:t>
            </a:r>
            <a:r>
              <a:rPr lang="en-CA" sz="3600" dirty="0" smtClean="0"/>
              <a:t>. </a:t>
            </a:r>
          </a:p>
          <a:p>
            <a:endParaRPr lang="en-CA" sz="3600" dirty="0" smtClean="0"/>
          </a:p>
          <a:p>
            <a:r>
              <a:rPr lang="en-CA" sz="3600" dirty="0" err="1" smtClean="0"/>
              <a:t>Utilisez</a:t>
            </a:r>
            <a:r>
              <a:rPr lang="en-CA" sz="3600" dirty="0" smtClean="0"/>
              <a:t> les tableaux </a:t>
            </a:r>
            <a:r>
              <a:rPr lang="en-CA" sz="3600" dirty="0" err="1" smtClean="0"/>
              <a:t>blancs</a:t>
            </a:r>
            <a:r>
              <a:rPr lang="en-CA" sz="3600" dirty="0" smtClean="0"/>
              <a:t> pour </a:t>
            </a:r>
            <a:r>
              <a:rPr lang="en-CA" sz="3600" dirty="0" err="1" smtClean="0"/>
              <a:t>noter</a:t>
            </a:r>
            <a:r>
              <a:rPr lang="en-CA" sz="3600" dirty="0" smtClean="0"/>
              <a:t> </a:t>
            </a:r>
            <a:r>
              <a:rPr lang="en-CA" sz="3600" dirty="0" err="1" smtClean="0"/>
              <a:t>vos</a:t>
            </a:r>
            <a:r>
              <a:rPr lang="en-CA" sz="3600" dirty="0" smtClean="0"/>
              <a:t> </a:t>
            </a:r>
            <a:r>
              <a:rPr lang="en-CA" sz="3600" dirty="0" err="1" smtClean="0"/>
              <a:t>réflexions</a:t>
            </a:r>
            <a:r>
              <a:rPr lang="en-CA" sz="3600" dirty="0" smtClean="0"/>
              <a:t>.</a:t>
            </a:r>
          </a:p>
          <a:p>
            <a:endParaRPr lang="en-CA" sz="3600" dirty="0" smtClean="0"/>
          </a:p>
          <a:p>
            <a:r>
              <a:rPr lang="en-CA" sz="3600" dirty="0" smtClean="0"/>
              <a:t>Retour en grand </a:t>
            </a:r>
            <a:r>
              <a:rPr lang="en-CA" sz="3600" dirty="0" err="1" smtClean="0"/>
              <a:t>groupe</a:t>
            </a:r>
            <a:r>
              <a:rPr lang="en-CA" sz="3600" dirty="0" smtClean="0"/>
              <a:t> : </a:t>
            </a:r>
            <a:r>
              <a:rPr lang="en-CA" sz="3600" dirty="0" err="1" smtClean="0"/>
              <a:t>trois</a:t>
            </a:r>
            <a:r>
              <a:rPr lang="en-CA" sz="3600" dirty="0" smtClean="0"/>
              <a:t> </a:t>
            </a:r>
            <a:r>
              <a:rPr lang="en-CA" sz="3600" dirty="0" err="1" smtClean="0"/>
              <a:t>équipes</a:t>
            </a:r>
            <a:r>
              <a:rPr lang="en-CA" sz="3600" dirty="0" smtClean="0"/>
              <a:t> </a:t>
            </a:r>
            <a:r>
              <a:rPr lang="en-CA" sz="3600" dirty="0" err="1" smtClean="0"/>
              <a:t>devront</a:t>
            </a:r>
            <a:r>
              <a:rPr lang="en-CA" sz="3600" dirty="0" smtClean="0"/>
              <a:t> </a:t>
            </a:r>
            <a:r>
              <a:rPr lang="en-CA" sz="3600" dirty="0" err="1" smtClean="0"/>
              <a:t>présenter</a:t>
            </a:r>
            <a:r>
              <a:rPr lang="en-CA" sz="3600" dirty="0" smtClean="0"/>
              <a:t> </a:t>
            </a:r>
            <a:r>
              <a:rPr lang="en-CA" sz="3600" dirty="0" err="1" smtClean="0"/>
              <a:t>leurs</a:t>
            </a:r>
            <a:r>
              <a:rPr lang="en-CA" sz="3600" dirty="0" smtClean="0"/>
              <a:t> </a:t>
            </a:r>
            <a:r>
              <a:rPr lang="en-CA" sz="3600" dirty="0" err="1" smtClean="0"/>
              <a:t>résultats</a:t>
            </a:r>
            <a:r>
              <a:rPr lang="en-CA" sz="3600" dirty="0" smtClean="0"/>
              <a:t>.</a:t>
            </a:r>
          </a:p>
          <a:p>
            <a:endParaRPr lang="en-CA" sz="3600" dirty="0" smtClean="0"/>
          </a:p>
          <a:p>
            <a:r>
              <a:rPr lang="fr-CA" sz="3600" dirty="0"/>
              <a:t>https://bit.ly/2323CX</a:t>
            </a:r>
          </a:p>
          <a:p>
            <a:pPr marL="0" indent="0">
              <a:buNone/>
            </a:pPr>
            <a:endParaRPr lang="en-CA" sz="3600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7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95535" y="228600"/>
            <a:ext cx="3169499" cy="6296744"/>
          </a:xfrm>
        </p:spPr>
        <p:txBody>
          <a:bodyPr>
            <a:normAutofit/>
          </a:bodyPr>
          <a:lstStyle/>
          <a:p>
            <a:r>
              <a:rPr lang="fr-CA" dirty="0" smtClean="0"/>
              <a:t>Que signifie « Révisé par les pairs »?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35" y="125488"/>
            <a:ext cx="5111421" cy="6615880"/>
          </a:xfrm>
        </p:spPr>
      </p:pic>
      <p:sp>
        <p:nvSpPr>
          <p:cNvPr id="7" name="ZoneTexte 6"/>
          <p:cNvSpPr txBox="1"/>
          <p:nvPr/>
        </p:nvSpPr>
        <p:spPr>
          <a:xfrm>
            <a:off x="7740352" y="653560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Gravel et Gravel, 2022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52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Retour sur les apprentissages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Quel est l’élément le plus important que vous avez retenu de la formation ?</a:t>
            </a:r>
          </a:p>
        </p:txBody>
      </p:sp>
    </p:spTree>
    <p:extLst>
      <p:ext uri="{BB962C8B-B14F-4D97-AF65-F5344CB8AC3E}">
        <p14:creationId xmlns:p14="http://schemas.microsoft.com/office/powerpoint/2010/main" val="14970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Médiagraphie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62500" lnSpcReduction="20000"/>
          </a:bodyPr>
          <a:lstStyle/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r>
              <a:rPr lang="fr-CA" sz="1600" i="1" dirty="0" err="1"/>
              <a:t>Emoji</a:t>
            </a:r>
            <a:r>
              <a:rPr lang="fr-CA" sz="1600" i="1" dirty="0"/>
              <a:t> Caca sans couleur</a:t>
            </a:r>
            <a:r>
              <a:rPr lang="fr-CA" sz="1600" dirty="0"/>
              <a:t> [illustration]. (2016, 3 décembre). </a:t>
            </a:r>
            <a:r>
              <a:rPr lang="fr-CA" sz="1600" dirty="0" err="1"/>
              <a:t>Wikimedia</a:t>
            </a:r>
            <a:r>
              <a:rPr lang="fr-CA" sz="1600" dirty="0"/>
              <a:t> Commons. </a:t>
            </a:r>
            <a:r>
              <a:rPr lang="fr-CA" sz="1600" dirty="0">
                <a:hlinkClick r:id="rId5"/>
              </a:rPr>
              <a:t>https://commons.wikimedia.org/wiki/File:Emojione_BW_1F4A9.svg</a:t>
            </a:r>
            <a:endParaRPr lang="fr-CA" sz="1600" dirty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endParaRPr lang="fr-CA" sz="1600" dirty="0" smtClean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r>
              <a:rPr lang="fr-CA" sz="1600" dirty="0" err="1" smtClean="0"/>
              <a:t>Fekir</a:t>
            </a:r>
            <a:r>
              <a:rPr lang="fr-CA" sz="1600" dirty="0" smtClean="0"/>
              <a:t>, M. (2021, 29 mai). </a:t>
            </a:r>
            <a:r>
              <a:rPr lang="fr-CA" sz="1600" i="1" dirty="0" smtClean="0"/>
              <a:t>Un enfant de 13 ans décédé après la vaccination : Confirmation du décès à la fin de la vidéo de Maître Blais</a:t>
            </a:r>
            <a:r>
              <a:rPr lang="fr-CA" sz="1600" dirty="0" smtClean="0"/>
              <a:t> [mise à jour de statut]. Facebook. Repéré le 30 août 2021 à </a:t>
            </a:r>
            <a:r>
              <a:rPr lang="fr-CA" sz="1600" dirty="0" smtClean="0">
                <a:hlinkClick r:id="rId6"/>
              </a:rPr>
              <a:t>https://www.facebook.com/jessica.lafleurs2012/videos/3945091652274195</a:t>
            </a:r>
            <a:endParaRPr lang="fr-CA" sz="1600" dirty="0" smtClean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endParaRPr lang="fr-CA" sz="1600" dirty="0" smtClean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r>
              <a:rPr lang="fr-CA" sz="1600" dirty="0" smtClean="0"/>
              <a:t>Gravel</a:t>
            </a:r>
            <a:r>
              <a:rPr lang="fr-CA" sz="1600" dirty="0"/>
              <a:t>, É. et Gravel, S. (2022, 27 mars). Pourquoi certaines études scientifiques sont prises plus au sérieux que d’autres? </a:t>
            </a:r>
            <a:r>
              <a:rPr lang="fr-CA" sz="1600" i="1" dirty="0"/>
              <a:t>Elise Gravel</a:t>
            </a:r>
            <a:r>
              <a:rPr lang="fr-CA" sz="1600" dirty="0"/>
              <a:t>. </a:t>
            </a:r>
            <a:r>
              <a:rPr lang="fr-CA" sz="1600" dirty="0">
                <a:hlinkClick r:id="rId7"/>
              </a:rPr>
              <a:t>http://elisegravel.com/blog/etudes/</a:t>
            </a:r>
            <a:endParaRPr lang="fr-CA" sz="1600" dirty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600" dirty="0" smtClean="0"/>
              <a:t>Lawton</a:t>
            </a:r>
            <a:r>
              <a:rPr lang="en-US" sz="1600" dirty="0"/>
              <a:t>, G. (2021, 8 </a:t>
            </a:r>
            <a:r>
              <a:rPr lang="en-US" sz="1600" dirty="0" err="1"/>
              <a:t>décembre</a:t>
            </a:r>
            <a:r>
              <a:rPr lang="en-US" sz="1600" dirty="0"/>
              <a:t>). </a:t>
            </a:r>
            <a:r>
              <a:rPr lang="en-US" sz="1600" i="1" dirty="0"/>
              <a:t>The Amazon is turning into savannah : we have 5 years to save it</a:t>
            </a:r>
            <a:r>
              <a:rPr lang="en-US" sz="1600" dirty="0"/>
              <a:t>. New Scientist. </a:t>
            </a:r>
            <a:r>
              <a:rPr lang="en-US" sz="1600" dirty="0">
                <a:hlinkClick r:id="rId8"/>
              </a:rPr>
              <a:t>https://www.newscientist.com/article/mg25233640-800-the-amazon-is-turning-into-savannah-we-have-5-years-to-save-it/</a:t>
            </a:r>
            <a:endParaRPr lang="en-US" sz="1600" dirty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endParaRPr lang="fr-CA" sz="1600" dirty="0" smtClean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600" dirty="0" err="1"/>
              <a:t>Ramasamy</a:t>
            </a:r>
            <a:r>
              <a:rPr lang="en-US" sz="1600" dirty="0"/>
              <a:t>, R. (2021, 26 </a:t>
            </a:r>
            <a:r>
              <a:rPr lang="en-US" sz="1600" dirty="0" err="1"/>
              <a:t>juillet</a:t>
            </a:r>
            <a:r>
              <a:rPr lang="en-US" sz="1600" dirty="0"/>
              <a:t>). </a:t>
            </a:r>
            <a:r>
              <a:rPr lang="en-US" sz="1600" i="1" dirty="0"/>
              <a:t>COVID-19 could cause male infertility and sexual dysfunction – but vaccines do not</a:t>
            </a:r>
            <a:r>
              <a:rPr lang="en-US" sz="1600" dirty="0"/>
              <a:t>. The Conversation. </a:t>
            </a: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theconversation.com/covid-19-could-cause-male-infertility-and-sexual-dysfunction-but-vaccines-do-not-164139</a:t>
            </a:r>
            <a:endParaRPr lang="en-US" sz="1600" dirty="0" smtClean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endParaRPr lang="fr-CA" sz="1600" dirty="0" smtClean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r>
              <a:rPr lang="fr-CA" sz="1600" dirty="0" smtClean="0"/>
              <a:t>Savoir </a:t>
            </a:r>
            <a:r>
              <a:rPr lang="fr-CA" sz="1600" dirty="0"/>
              <a:t>média. (2019, 23 septembre). </a:t>
            </a:r>
            <a:r>
              <a:rPr lang="fr-CA" sz="1600" i="1" dirty="0"/>
              <a:t>Sortir de sa bulle sur internet </a:t>
            </a:r>
            <a:r>
              <a:rPr lang="fr-CA" sz="1600" dirty="0"/>
              <a:t>[vidéo]. YouTube. </a:t>
            </a:r>
            <a:r>
              <a:rPr lang="fr-CA" sz="1600" dirty="0">
                <a:hlinkClick r:id="rId10"/>
              </a:rPr>
              <a:t>https://www.youtube.com/watch?v=WIBCM4afSR0&amp;t=14s&amp;ab_channel=Savoirm%C3%A9dia</a:t>
            </a:r>
            <a:r>
              <a:rPr lang="fr-CA" sz="1600" dirty="0"/>
              <a:t> </a:t>
            </a:r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endParaRPr lang="fr-CA" sz="1600" dirty="0" smtClean="0"/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buNone/>
            </a:pP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887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203848" y="3933056"/>
            <a:ext cx="6781800" cy="1828800"/>
          </a:xfrm>
        </p:spPr>
        <p:txBody>
          <a:bodyPr/>
          <a:lstStyle/>
          <a:p>
            <a:r>
              <a:rPr lang="fr-CA" dirty="0"/>
              <a:t>Savoir évaluer les sources</a:t>
            </a:r>
          </a:p>
        </p:txBody>
      </p:sp>
      <p:pic>
        <p:nvPicPr>
          <p:cNvPr id="4" name="Image 3" descr="Licence Creative Commons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44029"/>
            <a:ext cx="842645" cy="29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associÃ©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95961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Objectifs et 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  <a:p>
            <a:r>
              <a:rPr lang="fr-CA" sz="3600" dirty="0"/>
              <a:t>Objectifs :</a:t>
            </a:r>
          </a:p>
          <a:p>
            <a:pPr lvl="1"/>
            <a:r>
              <a:rPr lang="fr-CA" sz="3300" dirty="0"/>
              <a:t>Connaître et appliquer les critères d'évaluation d'une source afin de choisir des documents </a:t>
            </a:r>
            <a:r>
              <a:rPr lang="fr-CA" sz="3300" dirty="0" smtClean="0"/>
              <a:t>crédibles</a:t>
            </a:r>
          </a:p>
          <a:p>
            <a:pPr marL="365760" lvl="1" indent="0">
              <a:buNone/>
            </a:pPr>
            <a:endParaRPr lang="fr-CA" sz="3300" dirty="0"/>
          </a:p>
          <a:p>
            <a:pPr lvl="1"/>
            <a:r>
              <a:rPr lang="fr-CA" sz="3300" dirty="0"/>
              <a:t>Évaluer la pertinence des résultats de recherche pour répondre à un besoin </a:t>
            </a:r>
            <a:r>
              <a:rPr lang="fr-CA" sz="3300" dirty="0" smtClean="0"/>
              <a:t>académique</a:t>
            </a:r>
          </a:p>
          <a:p>
            <a:pPr lvl="1"/>
            <a:endParaRPr lang="fr-CA" sz="3300" dirty="0"/>
          </a:p>
          <a:p>
            <a:r>
              <a:rPr lang="fr-CA" sz="3600" dirty="0"/>
              <a:t>Plan de la présentation</a:t>
            </a:r>
          </a:p>
          <a:p>
            <a:pPr lvl="1"/>
            <a:r>
              <a:rPr lang="fr-CA" sz="3100" dirty="0"/>
              <a:t>Pourquoi évaluer les sources?</a:t>
            </a:r>
          </a:p>
          <a:p>
            <a:pPr lvl="1"/>
            <a:r>
              <a:rPr lang="fr-CA" sz="3100" dirty="0"/>
              <a:t>Comment évaluer les sources?</a:t>
            </a:r>
          </a:p>
          <a:p>
            <a:pPr lvl="1"/>
            <a:r>
              <a:rPr lang="fr-CA" sz="3100" dirty="0"/>
              <a:t>Mise en pratique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952" y="1566956"/>
            <a:ext cx="7128792" cy="52012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Pourquoi évaluer les sources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3300" dirty="0"/>
              <a:t>Quelles sont les raisons de publier </a:t>
            </a:r>
            <a:r>
              <a:rPr lang="fr-CA" sz="3300" dirty="0" smtClean="0"/>
              <a:t>?</a:t>
            </a:r>
          </a:p>
          <a:p>
            <a:endParaRPr lang="fr-CA" sz="3300" dirty="0"/>
          </a:p>
        </p:txBody>
      </p:sp>
    </p:spTree>
    <p:extLst>
      <p:ext uri="{BB962C8B-B14F-4D97-AF65-F5344CB8AC3E}">
        <p14:creationId xmlns:p14="http://schemas.microsoft.com/office/powerpoint/2010/main" val="18225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 évaluer les sources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r>
              <a:rPr lang="fr-CA" sz="44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Web : une véritable jungle</a:t>
            </a:r>
          </a:p>
          <a:p>
            <a:r>
              <a:rPr lang="fr-CA" dirty="0" smtClean="0"/>
              <a:t>Difficile de s’y retrouver</a:t>
            </a:r>
          </a:p>
          <a:p>
            <a:r>
              <a:rPr lang="fr-CA" dirty="0" smtClean="0"/>
              <a:t>Grande diversité</a:t>
            </a:r>
          </a:p>
          <a:p>
            <a:pPr lvl="1"/>
            <a:r>
              <a:rPr lang="fr-CA" dirty="0" smtClean="0"/>
              <a:t>Preuves appuyant les croyances les plus loufoques</a:t>
            </a:r>
          </a:p>
          <a:p>
            <a:pPr lvl="1"/>
            <a:r>
              <a:rPr lang="fr-CA" dirty="0"/>
              <a:t>Des sources crédibles autant que de la propagande </a:t>
            </a:r>
            <a:r>
              <a:rPr lang="fr-CA" dirty="0" smtClean="0"/>
              <a:t>haineuse</a:t>
            </a:r>
          </a:p>
          <a:p>
            <a:pPr lvl="1"/>
            <a:r>
              <a:rPr lang="fr-CA" dirty="0" smtClean="0"/>
              <a:t>Grande diversité de types de source : blogues, livres, revues, journaux, thèses, vidéo, images, ouvrages scientifiques…</a:t>
            </a:r>
          </a:p>
          <a:p>
            <a:pPr marL="502920" indent="-457200"/>
            <a:r>
              <a:rPr lang="fr-CA" dirty="0" smtClean="0"/>
              <a:t>La loi du plus populaire y règne.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Pourquoi évaluer les sources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95536" y="1772816"/>
            <a:ext cx="8503920" cy="4176464"/>
          </a:xfrm>
        </p:spPr>
        <p:txBody>
          <a:bodyPr>
            <a:normAutofit/>
          </a:bodyPr>
          <a:lstStyle/>
          <a:p>
            <a:r>
              <a:rPr lang="fr-CA" sz="3600" dirty="0" smtClean="0"/>
              <a:t>N’importe qui peut publier n’importe quoi</a:t>
            </a:r>
            <a:endParaRPr lang="fr-CA" sz="3600" dirty="0"/>
          </a:p>
          <a:p>
            <a:pPr lvl="1"/>
            <a:r>
              <a:rPr lang="fr-CA" sz="3300" dirty="0" smtClean="0"/>
              <a:t>Intentions cachées.</a:t>
            </a:r>
            <a:endParaRPr lang="fr-CA" sz="3300" dirty="0"/>
          </a:p>
          <a:p>
            <a:pPr lvl="1"/>
            <a:r>
              <a:rPr lang="fr-CA" sz="3300" dirty="0"/>
              <a:t>Même les robots </a:t>
            </a:r>
            <a:r>
              <a:rPr lang="fr-CA" sz="3300" dirty="0" smtClean="0"/>
              <a:t>sont prolifiques</a:t>
            </a:r>
            <a:r>
              <a:rPr lang="fr-CA" sz="3300" dirty="0"/>
              <a:t>.					</a:t>
            </a:r>
          </a:p>
          <a:p>
            <a:pPr marL="0" indent="0">
              <a:buNone/>
            </a:pPr>
            <a:endParaRPr lang="fr-CA" sz="3300" dirty="0"/>
          </a:p>
          <a:p>
            <a:pPr marL="0" indent="0">
              <a:buNone/>
            </a:pPr>
            <a:endParaRPr lang="fr-CA" sz="3300" dirty="0"/>
          </a:p>
          <a:p>
            <a:endParaRPr lang="fr-CA" sz="3100" dirty="0"/>
          </a:p>
        </p:txBody>
      </p:sp>
      <p:sp>
        <p:nvSpPr>
          <p:cNvPr id="4" name="AutoShape 2" descr="Résultats de recherche d'images pour « bouton publier facebook »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4" y="1556792"/>
            <a:ext cx="6711674" cy="50837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121" r="19576"/>
          <a:stretch/>
        </p:blipFill>
        <p:spPr>
          <a:xfrm>
            <a:off x="3884617" y="1556792"/>
            <a:ext cx="5256584" cy="5098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Pourquoi évaluer les sources ?</a:t>
            </a:r>
          </a:p>
        </p:txBody>
      </p:sp>
      <p:pic>
        <p:nvPicPr>
          <p:cNvPr id="7" name="WIBCM4afSR0">
            <a:hlinkClick r:id="rId7"/>
          </p:cNvPr>
          <p:cNvPicPr>
            <a:picLocks noGrp="1" noRot="1" noChangeAspect="1"/>
          </p:cNvPicPr>
          <p:nvPr>
            <p:ph sz="quarter" idx="1"/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09600" y="2417763"/>
            <a:ext cx="3886200" cy="29146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Pour contourner le pouvoir sournois des algorithmes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5253248" y="59113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2193289" y="535597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smtClean="0"/>
              <a:t>Savoir média, 2019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53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Sites pour vous aider à vérifier les faits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A" b="1" dirty="0"/>
              <a:t>En français</a:t>
            </a:r>
          </a:p>
          <a:p>
            <a:r>
              <a:rPr lang="fr-CA" dirty="0" smtClean="0">
                <a:hlinkClick r:id="rId3"/>
              </a:rPr>
              <a:t>Décrypteurs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Ici Radio-Canada </a:t>
            </a:r>
            <a:endParaRPr lang="fr-CA" dirty="0" smtClean="0"/>
          </a:p>
          <a:p>
            <a:r>
              <a:rPr lang="fr-CA" dirty="0" smtClean="0">
                <a:hlinkClick r:id="rId4"/>
              </a:rPr>
              <a:t>L’inspecteur </a:t>
            </a:r>
            <a:r>
              <a:rPr lang="fr-CA" dirty="0">
                <a:hlinkClick r:id="rId4"/>
              </a:rPr>
              <a:t>viral</a:t>
            </a:r>
            <a:br>
              <a:rPr lang="fr-CA" dirty="0">
                <a:hlinkClick r:id="rId4"/>
              </a:rPr>
            </a:br>
            <a:r>
              <a:rPr lang="fr-CA" dirty="0" smtClean="0"/>
              <a:t>Facebook de</a:t>
            </a:r>
            <a:r>
              <a:rPr lang="fr-CA" dirty="0"/>
              <a:t> </a:t>
            </a:r>
            <a:r>
              <a:rPr lang="fr-CA" dirty="0" smtClean="0"/>
              <a:t>Jeff </a:t>
            </a:r>
            <a:r>
              <a:rPr lang="fr-CA" dirty="0"/>
              <a:t>Yates.</a:t>
            </a:r>
          </a:p>
          <a:p>
            <a:r>
              <a:rPr lang="fr-CA" dirty="0">
                <a:hlinkClick r:id="rId5"/>
              </a:rPr>
              <a:t>Les décodeurs</a:t>
            </a:r>
            <a:br>
              <a:rPr lang="fr-CA" dirty="0">
                <a:hlinkClick r:id="rId5"/>
              </a:rPr>
            </a:br>
            <a:r>
              <a:rPr lang="fr-CA" dirty="0"/>
              <a:t>Un site du journal français </a:t>
            </a:r>
            <a:r>
              <a:rPr lang="fr-CA" i="1" dirty="0"/>
              <a:t>Le </a:t>
            </a:r>
            <a:r>
              <a:rPr lang="fr-CA" i="1" dirty="0" smtClean="0"/>
              <a:t>Monde</a:t>
            </a:r>
          </a:p>
          <a:p>
            <a:pPr lvl="1"/>
            <a:r>
              <a:rPr lang="fr-CA" dirty="0" err="1" smtClean="0">
                <a:hlinkClick r:id="rId6"/>
              </a:rPr>
              <a:t>Décodex</a:t>
            </a:r>
            <a:r>
              <a:rPr lang="fr-CA" dirty="0">
                <a:hlinkClick r:id="rId6"/>
              </a:rPr>
              <a:t/>
            </a:r>
            <a:br>
              <a:rPr lang="fr-CA" dirty="0">
                <a:hlinkClick r:id="rId6"/>
              </a:rPr>
            </a:br>
            <a:endParaRPr lang="fr-CA" dirty="0"/>
          </a:p>
          <a:p>
            <a:r>
              <a:rPr lang="fr-CA" dirty="0" smtClean="0">
                <a:hlinkClick r:id="rId7"/>
              </a:rPr>
              <a:t>Détecteur </a:t>
            </a:r>
            <a:r>
              <a:rPr lang="fr-CA" dirty="0">
                <a:hlinkClick r:id="rId7"/>
              </a:rPr>
              <a:t>de rumeurs</a:t>
            </a:r>
            <a:br>
              <a:rPr lang="fr-CA" dirty="0">
                <a:hlinkClick r:id="rId7"/>
              </a:rPr>
            </a:br>
            <a:r>
              <a:rPr lang="fr-CA" dirty="0"/>
              <a:t>L’Agence Science-Presse </a:t>
            </a:r>
            <a:endParaRPr lang="fr-CA" dirty="0" smtClean="0"/>
          </a:p>
          <a:p>
            <a:pPr marL="0" indent="0">
              <a:buNone/>
            </a:pPr>
            <a:endParaRPr lang="fr-CA" b="1" dirty="0" smtClean="0"/>
          </a:p>
          <a:p>
            <a:pPr marL="0" indent="0">
              <a:buNone/>
            </a:pPr>
            <a:r>
              <a:rPr lang="fr-CA" b="1" dirty="0" smtClean="0"/>
              <a:t>En </a:t>
            </a:r>
            <a:r>
              <a:rPr lang="fr-CA" b="1" dirty="0"/>
              <a:t>anglais</a:t>
            </a:r>
          </a:p>
          <a:p>
            <a:pPr>
              <a:spcAft>
                <a:spcPts val="600"/>
              </a:spcAft>
            </a:pPr>
            <a:r>
              <a:rPr lang="fr-CA" dirty="0" smtClean="0">
                <a:hlinkClick r:id="rId8"/>
              </a:rPr>
              <a:t>Ukrainefact.org </a:t>
            </a:r>
          </a:p>
          <a:p>
            <a:r>
              <a:rPr lang="fr-CA" dirty="0" err="1" smtClean="0">
                <a:hlinkClick r:id="rId8"/>
              </a:rPr>
              <a:t>Snopes</a:t>
            </a:r>
            <a:r>
              <a:rPr lang="fr-CA" dirty="0"/>
              <a:t/>
            </a:r>
            <a:br>
              <a:rPr lang="fr-CA" dirty="0"/>
            </a:br>
            <a:endParaRPr lang="fr-CA" dirty="0" smtClean="0"/>
          </a:p>
          <a:p>
            <a:r>
              <a:rPr lang="fr-CA" dirty="0" smtClean="0">
                <a:hlinkClick r:id="rId9"/>
              </a:rPr>
              <a:t>FactCheck.org</a:t>
            </a:r>
            <a:r>
              <a:rPr lang="fr-CA" dirty="0">
                <a:hlinkClick r:id="rId9"/>
              </a:rPr>
              <a:t> 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Sur la politique </a:t>
            </a:r>
            <a:r>
              <a:rPr lang="fr-CA" dirty="0"/>
              <a:t>américaine.</a:t>
            </a:r>
          </a:p>
          <a:p>
            <a:r>
              <a:rPr lang="fr-CA" dirty="0" err="1" smtClean="0">
                <a:hlinkClick r:id="rId10"/>
              </a:rPr>
              <a:t>Hoaxy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C</a:t>
            </a:r>
            <a:r>
              <a:rPr lang="fr-CA" dirty="0" smtClean="0"/>
              <a:t>hercheurs </a:t>
            </a:r>
            <a:r>
              <a:rPr lang="fr-CA" dirty="0"/>
              <a:t>de l’Université </a:t>
            </a:r>
            <a:r>
              <a:rPr lang="fr-CA" dirty="0" smtClean="0"/>
              <a:t>d’Indiana</a:t>
            </a:r>
            <a:endParaRPr lang="en-US" dirty="0"/>
          </a:p>
        </p:txBody>
      </p:sp>
      <p:sp>
        <p:nvSpPr>
          <p:cNvPr id="2" name="Légende encadrée 2 1"/>
          <p:cNvSpPr/>
          <p:nvPr/>
        </p:nvSpPr>
        <p:spPr>
          <a:xfrm>
            <a:off x="3995936" y="1600200"/>
            <a:ext cx="4968552" cy="4781128"/>
          </a:xfrm>
          <a:prstGeom prst="borderCallout2">
            <a:avLst>
              <a:gd name="adj1" fmla="val 50013"/>
              <a:gd name="adj2" fmla="val -1196"/>
              <a:gd name="adj3" fmla="val 49838"/>
              <a:gd name="adj4" fmla="val -9899"/>
              <a:gd name="adj5" fmla="val 48223"/>
              <a:gd name="adj6" fmla="val -22803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6"/>
            <a:r>
              <a:rPr lang="fr-CA" sz="3200" dirty="0">
                <a:solidFill>
                  <a:schemeClr val="tx1"/>
                </a:solidFill>
              </a:rPr>
              <a:t>Qu’en est-il des 3 nouvelles présentées en introduction ?</a:t>
            </a:r>
            <a:endParaRPr lang="fr-CA" sz="3200" dirty="0">
              <a:solidFill>
                <a:schemeClr val="tx1"/>
              </a:solidFill>
              <a:hlinkClick r:id="rId11"/>
            </a:endParaRPr>
          </a:p>
          <a:p>
            <a:pPr lvl="0" indent="-46"/>
            <a:endParaRPr lang="fr-CA" dirty="0" smtClean="0">
              <a:hlinkClick r:id="rId11"/>
            </a:endParaRPr>
          </a:p>
          <a:p>
            <a:pPr lvl="0" indent="-46"/>
            <a:r>
              <a:rPr lang="fr-CA" dirty="0" smtClean="0">
                <a:hlinkClick r:id="rId11"/>
              </a:rPr>
              <a:t>https</a:t>
            </a:r>
            <a:r>
              <a:rPr lang="fr-CA" dirty="0">
                <a:hlinkClick r:id="rId11"/>
              </a:rPr>
              <a:t>://</a:t>
            </a:r>
            <a:r>
              <a:rPr lang="fr-CA" dirty="0" smtClean="0">
                <a:hlinkClick r:id="rId11"/>
              </a:rPr>
              <a:t>www.sciencepresse.qc.ca/actualite/detecteur-rumeurs/2022/04/21/oui-amazonie-pourrait-devenir-savane</a:t>
            </a:r>
            <a:r>
              <a:rPr lang="fr-CA" dirty="0" smtClean="0"/>
              <a:t>  </a:t>
            </a:r>
            <a:endParaRPr lang="fr-CA" dirty="0"/>
          </a:p>
          <a:p>
            <a:pPr lvl="0" indent="-46"/>
            <a:endParaRPr lang="fr-CA" dirty="0"/>
          </a:p>
          <a:p>
            <a:pPr lvl="0" indent="-46"/>
            <a:r>
              <a:rPr lang="fr-CA" dirty="0">
                <a:hlinkClick r:id="rId12"/>
              </a:rPr>
              <a:t>https://</a:t>
            </a:r>
            <a:r>
              <a:rPr lang="fr-CA" dirty="0" smtClean="0">
                <a:hlinkClick r:id="rId12"/>
              </a:rPr>
              <a:t>www.sciencepresse.qc.ca/actualite/detecteur-rumeurs/2021/10/15/covid-19-peut-avoir-impact-fertilite-vrai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1960" y="5013176"/>
            <a:ext cx="4559928" cy="936104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60" y="4874360"/>
            <a:ext cx="1571824" cy="15040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969676" y="6144470"/>
            <a:ext cx="338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 smtClean="0"/>
              <a:t>(</a:t>
            </a:r>
            <a:r>
              <a:rPr lang="fr-CA" sz="1050" dirty="0" err="1" smtClean="0"/>
              <a:t>Emoji</a:t>
            </a:r>
            <a:r>
              <a:rPr lang="fr-CA" sz="1050" dirty="0" smtClean="0"/>
              <a:t> caca sans couleur, 2016)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626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 smtClean="0"/>
              <a:t>Évaluation</a:t>
            </a:r>
            <a:r>
              <a:rPr lang="en-CA" dirty="0" smtClean="0"/>
              <a:t> </a:t>
            </a:r>
            <a:r>
              <a:rPr lang="en-CA" dirty="0"/>
              <a:t>d’un site web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 err="1" smtClean="0"/>
              <a:t>Selon</a:t>
            </a:r>
            <a:r>
              <a:rPr lang="en-CA" dirty="0" smtClean="0"/>
              <a:t> </a:t>
            </a:r>
            <a:r>
              <a:rPr lang="en-CA" dirty="0" err="1" smtClean="0"/>
              <a:t>vous</a:t>
            </a:r>
            <a:r>
              <a:rPr lang="en-CA" dirty="0" smtClean="0"/>
              <a:t>, </a:t>
            </a:r>
            <a:r>
              <a:rPr lang="en-CA" dirty="0" err="1"/>
              <a:t>q</a:t>
            </a:r>
            <a:r>
              <a:rPr lang="en-CA" dirty="0" err="1" smtClean="0"/>
              <a:t>uels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les </a:t>
            </a:r>
            <a:r>
              <a:rPr lang="en-CA" dirty="0" err="1" smtClean="0"/>
              <a:t>critères</a:t>
            </a:r>
            <a:r>
              <a:rPr lang="en-CA" dirty="0"/>
              <a:t> </a:t>
            </a:r>
            <a:r>
              <a:rPr lang="en-CA" dirty="0" smtClean="0"/>
              <a:t>à </a:t>
            </a:r>
            <a:r>
              <a:rPr lang="en-CA" dirty="0" err="1" smtClean="0"/>
              <a:t>utiliser</a:t>
            </a:r>
            <a:r>
              <a:rPr lang="en-CA" dirty="0" smtClean="0"/>
              <a:t> pour </a:t>
            </a:r>
            <a:r>
              <a:rPr lang="en-CA" dirty="0" err="1" smtClean="0"/>
              <a:t>évaluer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source ? 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 smtClean="0"/>
              <a:t>30 sec. pour y </a:t>
            </a:r>
            <a:r>
              <a:rPr lang="en-CA" dirty="0" err="1" smtClean="0"/>
              <a:t>réfléchir</a:t>
            </a:r>
            <a:r>
              <a:rPr lang="en-CA" dirty="0" smtClean="0"/>
              <a:t> </a:t>
            </a:r>
            <a:r>
              <a:rPr lang="en-CA" dirty="0" err="1" smtClean="0"/>
              <a:t>seul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2 minutes pour en </a:t>
            </a:r>
            <a:r>
              <a:rPr lang="en-CA" dirty="0" err="1"/>
              <a:t>d</a:t>
            </a:r>
            <a:r>
              <a:rPr lang="en-CA" dirty="0" err="1" smtClean="0"/>
              <a:t>iscuter</a:t>
            </a:r>
            <a:r>
              <a:rPr lang="en-CA" dirty="0" smtClean="0"/>
              <a:t> en </a:t>
            </a:r>
            <a:r>
              <a:rPr lang="en-CA" dirty="0" err="1" smtClean="0"/>
              <a:t>équipe</a:t>
            </a:r>
            <a:r>
              <a:rPr lang="en-CA" dirty="0" smtClean="0"/>
              <a:t>.</a:t>
            </a:r>
          </a:p>
          <a:p>
            <a:pPr lvl="1"/>
            <a:endParaRPr lang="en-CA" dirty="0"/>
          </a:p>
          <a:p>
            <a:r>
              <a:rPr lang="en-CA" dirty="0" err="1" smtClean="0"/>
              <a:t>Exerçons</a:t>
            </a:r>
            <a:r>
              <a:rPr lang="en-CA" dirty="0" smtClean="0"/>
              <a:t>-nous !</a:t>
            </a:r>
            <a:endParaRPr lang="en-CA" dirty="0"/>
          </a:p>
          <a:p>
            <a:pPr lvl="1"/>
            <a:r>
              <a:rPr lang="fr-CA" dirty="0">
                <a:hlinkClick r:id="rId5"/>
              </a:rPr>
              <a:t>http://www.journaldesfemmes.com/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09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Répondre maintenant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Aucun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20c3a376-706b-4277-8167-c0240c72420d"/>
  <p:tag name="TPFULLVERSION" val="4.3.2.1200"/>
  <p:tag name="INKNOELEADERBOARD" val="13216484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14285</TotalTime>
  <Words>2809</Words>
  <Application>Microsoft Office PowerPoint</Application>
  <PresentationFormat>Affichage à l'écran (4:3)</PresentationFormat>
  <Paragraphs>284</Paragraphs>
  <Slides>14</Slides>
  <Notes>14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Tw Cen MT</vt:lpstr>
      <vt:lpstr>Wingdings</vt:lpstr>
      <vt:lpstr>Wingdings 2</vt:lpstr>
      <vt:lpstr>Médian</vt:lpstr>
      <vt:lpstr>Vrai ou faux ?</vt:lpstr>
      <vt:lpstr>Savoir évaluer les sources</vt:lpstr>
      <vt:lpstr>Objectifs et plan de la présentation</vt:lpstr>
      <vt:lpstr>Pourquoi évaluer les sources ?</vt:lpstr>
      <vt:lpstr>Pourquoi évaluer les sources ?</vt:lpstr>
      <vt:lpstr>Pourquoi évaluer les sources ?</vt:lpstr>
      <vt:lpstr>Pourquoi évaluer les sources ?</vt:lpstr>
      <vt:lpstr>Sites pour vous aider à vérifier les faits</vt:lpstr>
      <vt:lpstr>Évaluation d’un site web</vt:lpstr>
      <vt:lpstr>Comment évaluer une source ?</vt:lpstr>
      <vt:lpstr>Aiguisez votre sens critique !</vt:lpstr>
      <vt:lpstr>Que signifie « Révisé par les pairs »?</vt:lpstr>
      <vt:lpstr>Retour sur les apprentissages</vt:lpstr>
      <vt:lpstr>Médiagraphie</vt:lpstr>
    </vt:vector>
  </TitlesOfParts>
  <Company>Cégep Limoilou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Cégep Limoilou</dc:creator>
  <cp:lastModifiedBy>Alexandra Lavallee</cp:lastModifiedBy>
  <cp:revision>261</cp:revision>
  <cp:lastPrinted>2022-08-30T19:16:10Z</cp:lastPrinted>
  <dcterms:created xsi:type="dcterms:W3CDTF">2009-08-25T14:51:37Z</dcterms:created>
  <dcterms:modified xsi:type="dcterms:W3CDTF">2022-10-19T14:41:33Z</dcterms:modified>
</cp:coreProperties>
</file>