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64" r:id="rId5"/>
    <p:sldId id="267" r:id="rId6"/>
    <p:sldId id="282" r:id="rId7"/>
    <p:sldId id="269" r:id="rId8"/>
    <p:sldId id="273" r:id="rId9"/>
    <p:sldId id="288" r:id="rId10"/>
    <p:sldId id="289" r:id="rId11"/>
    <p:sldId id="290" r:id="rId12"/>
    <p:sldId id="291" r:id="rId13"/>
    <p:sldId id="266" r:id="rId14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F12"/>
    <a:srgbClr val="D1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1" d="100"/>
          <a:sy n="81" d="100"/>
        </p:scale>
        <p:origin x="120" y="91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t>26/09/2017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9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9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26/09/2017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49.xml"/><Relationship Id="rId5" Type="http://schemas.openxmlformats.org/officeDocument/2006/relationships/audio" Target="../media/media10.m4a"/><Relationship Id="rId4" Type="http://schemas.microsoft.com/office/2007/relationships/media" Target="../media/media10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media2.m4a"/><Relationship Id="rId5" Type="http://schemas.microsoft.com/office/2007/relationships/media" Target="../media/media2.m4a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notesSlide" Target="../notesSlides/notesSlide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media5.m4a"/><Relationship Id="rId5" Type="http://schemas.openxmlformats.org/officeDocument/2006/relationships/tags" Target="../tags/tag17.xml"/><Relationship Id="rId15" Type="http://schemas.openxmlformats.org/officeDocument/2006/relationships/image" Target="../media/image4.png"/><Relationship Id="rId10" Type="http://schemas.microsoft.com/office/2007/relationships/media" Target="../media/media5.m4a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.png"/><Relationship Id="rId3" Type="http://schemas.openxmlformats.org/officeDocument/2006/relationships/tags" Target="../tags/tag25.xml"/><Relationship Id="rId7" Type="http://schemas.openxmlformats.org/officeDocument/2006/relationships/audio" Target="../media/media6.m4a"/><Relationship Id="rId12" Type="http://schemas.openxmlformats.org/officeDocument/2006/relationships/image" Target="../media/image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microsoft.com/office/2007/relationships/media" Target="../media/media6.m4a"/><Relationship Id="rId11" Type="http://schemas.openxmlformats.org/officeDocument/2006/relationships/image" Target="../media/image8.png"/><Relationship Id="rId5" Type="http://schemas.openxmlformats.org/officeDocument/2006/relationships/tags" Target="../tags/tag27.xml"/><Relationship Id="rId10" Type="http://schemas.openxmlformats.org/officeDocument/2006/relationships/image" Target="../media/image7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4.png"/><Relationship Id="rId3" Type="http://schemas.openxmlformats.org/officeDocument/2006/relationships/tags" Target="../tags/tag31.xml"/><Relationship Id="rId7" Type="http://schemas.openxmlformats.org/officeDocument/2006/relationships/audio" Target="../media/media7.m4a"/><Relationship Id="rId12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media" Target="../media/media7.m4a"/><Relationship Id="rId11" Type="http://schemas.openxmlformats.org/officeDocument/2006/relationships/image" Target="../media/image11.png"/><Relationship Id="rId5" Type="http://schemas.openxmlformats.org/officeDocument/2006/relationships/tags" Target="../tags/tag33.xml"/><Relationship Id="rId10" Type="http://schemas.openxmlformats.org/officeDocument/2006/relationships/image" Target="../media/image10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4.png"/><Relationship Id="rId3" Type="http://schemas.openxmlformats.org/officeDocument/2006/relationships/tags" Target="../tags/tag37.xml"/><Relationship Id="rId7" Type="http://schemas.openxmlformats.org/officeDocument/2006/relationships/audio" Target="../media/media8.m4a"/><Relationship Id="rId12" Type="http://schemas.openxmlformats.org/officeDocument/2006/relationships/image" Target="../media/image1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microsoft.com/office/2007/relationships/media" Target="../media/media8.m4a"/><Relationship Id="rId11" Type="http://schemas.openxmlformats.org/officeDocument/2006/relationships/image" Target="../media/image14.png"/><Relationship Id="rId5" Type="http://schemas.openxmlformats.org/officeDocument/2006/relationships/tags" Target="../tags/tag39.xml"/><Relationship Id="rId10" Type="http://schemas.openxmlformats.org/officeDocument/2006/relationships/image" Target="../media/image13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3.xml"/><Relationship Id="rId7" Type="http://schemas.openxmlformats.org/officeDocument/2006/relationships/tags" Target="../tags/tag45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audio" Target="../media/media9.m4a"/><Relationship Id="rId11" Type="http://schemas.openxmlformats.org/officeDocument/2006/relationships/image" Target="../media/image4.png"/><Relationship Id="rId5" Type="http://schemas.microsoft.com/office/2007/relationships/media" Target="../media/media9.m4a"/><Relationship Id="rId10" Type="http://schemas.openxmlformats.org/officeDocument/2006/relationships/image" Target="../media/image17.png"/><Relationship Id="rId4" Type="http://schemas.openxmlformats.org/officeDocument/2006/relationships/tags" Target="../tags/tag44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r>
              <a:rPr lang="fr-FR" dirty="0"/>
              <a:t>Les guides d’Antidote 9</a:t>
            </a:r>
            <a:br>
              <a:rPr lang="fr-FR" dirty="0"/>
            </a:br>
            <a:endParaRPr lang="fr-FR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1CE140-1595-4064-83EA-C6797F6B9107}"/>
              </a:ext>
            </a:extLst>
          </p:cNvPr>
          <p:cNvSpPr/>
          <p:nvPr/>
        </p:nvSpPr>
        <p:spPr>
          <a:xfrm>
            <a:off x="5782425" y="6093296"/>
            <a:ext cx="4788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Chantal LeBel, Cégep Limoilou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196">
        <p15:prstTrans prst="peelOff"/>
      </p:transition>
    </mc:Choice>
    <mc:Fallback xmlns="">
      <p:transition spd="slow" advTm="7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7828" y="3789040"/>
            <a:ext cx="6264696" cy="1930400"/>
          </a:xfrm>
        </p:spPr>
        <p:txBody>
          <a:bodyPr rtlCol="0">
            <a:normAutofit fontScale="90000"/>
          </a:bodyPr>
          <a:lstStyle/>
          <a:p>
            <a:r>
              <a:rPr lang="fr-FR" sz="3600" dirty="0"/>
              <a:t>Pour plus de détails, consultez </a:t>
            </a:r>
            <a:r>
              <a:rPr lang="fr-FR" sz="3600" i="1" dirty="0"/>
              <a:t>Posologie. Guide d’utilisation d’Antidote 9</a:t>
            </a:r>
            <a:r>
              <a:rPr lang="fr-FR" sz="3600" dirty="0"/>
              <a:t> aux pages 105 à 109.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1804" y="980728"/>
            <a:ext cx="6480720" cy="1584176"/>
          </a:xfrm>
        </p:spPr>
        <p:txBody>
          <a:bodyPr rtlCol="0">
            <a:normAutofit fontScale="62500" lnSpcReduction="20000"/>
          </a:bodyPr>
          <a:lstStyle/>
          <a:p>
            <a:endParaRPr lang="fr-FR" sz="7200" dirty="0"/>
          </a:p>
          <a:p>
            <a:r>
              <a:rPr lang="fr-FR" sz="11500" dirty="0"/>
              <a:t>          Fin</a:t>
            </a:r>
          </a:p>
          <a:p>
            <a:pPr rtl="0"/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388">
        <p15:prstTrans prst="peelOff"/>
      </p:transition>
    </mc:Choice>
    <mc:Fallback xmlns="">
      <p:transition spd="slow" advTm="15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fr-CA" dirty="0"/>
              <a:t>INTRODUCTION</a:t>
            </a:r>
            <a:r>
              <a:rPr lang="fr-CA" sz="4000" baseline="30000" dirty="0"/>
              <a:t>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17309" y="1701800"/>
            <a:ext cx="10157354" cy="3167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CA" dirty="0"/>
              <a:t>Grâce à des astuces faciles à mémoriser, à des exemples judicieux et à une large couverture thématique, les guides vous aident à comprendre vos erreurs, et surtout à éviter de les commettre de nouveau.</a:t>
            </a:r>
          </a:p>
          <a:p>
            <a:pPr marL="0" indent="0" algn="just">
              <a:buNone/>
            </a:pPr>
            <a:endParaRPr lang="fr-CA" dirty="0"/>
          </a:p>
          <a:p>
            <a:pPr marL="0" indent="0" algn="just">
              <a:buNone/>
            </a:pPr>
            <a:r>
              <a:rPr lang="fr-CA" dirty="0"/>
              <a:t>Antidote 9 rassemble plus de 825 articles sur les difficultés de la langue française, répartis en onze guides. </a:t>
            </a:r>
          </a:p>
          <a:p>
            <a:pPr marL="0" indent="0" algn="just"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549796" y="6207346"/>
            <a:ext cx="11305256" cy="648071"/>
          </a:xfrm>
        </p:spPr>
        <p:txBody>
          <a:bodyPr/>
          <a:lstStyle/>
          <a:p>
            <a:pPr algn="l"/>
            <a:r>
              <a:rPr lang="fr-CA" sz="1000" noProof="0" dirty="0"/>
              <a:t>1) L’information de ce document </a:t>
            </a:r>
            <a:r>
              <a:rPr lang="fr-CA" sz="1000" dirty="0"/>
              <a:t>a</a:t>
            </a:r>
            <a:r>
              <a:rPr lang="fr-CA" sz="1000" noProof="0" dirty="0"/>
              <a:t> été colligée dans </a:t>
            </a:r>
            <a:r>
              <a:rPr lang="fr-CA" sz="1000" i="1" dirty="0"/>
              <a:t>Posologie. Guide d’utilisation d’Antidote 9</a:t>
            </a:r>
            <a:r>
              <a:rPr lang="fr-CA" sz="1000" dirty="0"/>
              <a:t>, p. 105 à 109 </a:t>
            </a:r>
            <a:r>
              <a:rPr lang="fr-CA" sz="1000" noProof="0" dirty="0"/>
              <a:t>modifiées par Chantal </a:t>
            </a:r>
            <a:r>
              <a:rPr lang="fr-CA" sz="1000" noProof="0" dirty="0" err="1"/>
              <a:t>LeBel</a:t>
            </a:r>
            <a:r>
              <a:rPr lang="fr-CA" sz="1000" dirty="0"/>
              <a:t>,</a:t>
            </a:r>
            <a:r>
              <a:rPr lang="fr-CA" sz="1000" noProof="0" dirty="0"/>
              <a:t> Cégep Limoilou, H-17.</a:t>
            </a:r>
            <a:endParaRPr lang="fr-FR" sz="1000" noProof="0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885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374">
        <p15:prstTrans prst="peelOff"/>
      </p:transition>
    </mc:Choice>
    <mc:Fallback xmlns="">
      <p:transition spd="slow" advTm="273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chemin vertical 4"/>
          <p:cNvSpPr/>
          <p:nvPr>
            <p:custDataLst>
              <p:tags r:id="rId1"/>
            </p:custDataLst>
          </p:nvPr>
        </p:nvSpPr>
        <p:spPr>
          <a:xfrm>
            <a:off x="3646140" y="620688"/>
            <a:ext cx="4032448" cy="5616624"/>
          </a:xfrm>
          <a:prstGeom prst="verticalScroll">
            <a:avLst/>
          </a:prstGeom>
          <a:solidFill>
            <a:srgbClr val="EE9F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1400" i="1" dirty="0">
                <a:effectLst/>
                <a:latin typeface="Cambria"/>
                <a:ea typeface="Times New Roman"/>
                <a:cs typeface="Times New Roman"/>
              </a:rPr>
              <a:t> </a:t>
            </a:r>
            <a:endParaRPr lang="fr-CA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Orthographe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Lexique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Grammaire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Syntaxe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Ponctuation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Style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Rédaction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Typographie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Phonétique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Historique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CA" sz="2000" i="1" dirty="0">
                <a:solidFill>
                  <a:schemeClr val="tx2"/>
                </a:solidFill>
                <a:effectLst/>
                <a:latin typeface="Cambria"/>
                <a:ea typeface="Times New Roman"/>
                <a:cs typeface="Times New Roman"/>
              </a:rPr>
              <a:t>Points de langue</a:t>
            </a:r>
            <a:endParaRPr lang="fr-CA" sz="20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2" name="ZoneTexte 1"/>
          <p:cNvSpPr txBox="1"/>
          <p:nvPr>
            <p:custDataLst>
              <p:tags r:id="rId2"/>
            </p:custDataLst>
          </p:nvPr>
        </p:nvSpPr>
        <p:spPr>
          <a:xfrm>
            <a:off x="4870276" y="6206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tx2"/>
                </a:solidFill>
                <a:latin typeface="Cambria" panose="02040503050406030204" pitchFamily="18" charset="0"/>
              </a:rPr>
              <a:t>Les guides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9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818">
        <p15:prstTrans prst="peelOff"/>
      </p:transition>
    </mc:Choice>
    <mc:Fallback xmlns="">
      <p:transition spd="slow" advTm="27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 l="31955" t="31125" r="28788" b="7304"/>
          <a:stretch/>
        </p:blipFill>
        <p:spPr>
          <a:xfrm>
            <a:off x="1557908" y="188640"/>
            <a:ext cx="7488832" cy="660691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920">
        <p15:prstTrans prst="peelOff"/>
      </p:transition>
    </mc:Choice>
    <mc:Fallback xmlns="">
      <p:transition spd="slow" advTm="27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4"/>
          <a:srcRect l="51229" t="6665" r="5041" b="11811"/>
          <a:stretch/>
        </p:blipFill>
        <p:spPr>
          <a:xfrm>
            <a:off x="2926060" y="188640"/>
            <a:ext cx="6264696" cy="6569548"/>
          </a:xfrm>
          <a:prstGeom prst="rect">
            <a:avLst/>
          </a:prstGeom>
        </p:spPr>
      </p:pic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189756" y="1556792"/>
            <a:ext cx="2520280" cy="35394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700" dirty="0">
                <a:solidFill>
                  <a:schemeClr val="tx2"/>
                </a:solidFill>
              </a:rPr>
              <a:t>La table des matières</a:t>
            </a:r>
          </a:p>
        </p:txBody>
      </p:sp>
      <p:sp>
        <p:nvSpPr>
          <p:cNvPr id="11" name="ZoneTexte 10"/>
          <p:cNvSpPr txBox="1"/>
          <p:nvPr>
            <p:custDataLst>
              <p:tags r:id="rId4"/>
            </p:custDataLst>
          </p:nvPr>
        </p:nvSpPr>
        <p:spPr>
          <a:xfrm>
            <a:off x="1206911" y="317710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tx2"/>
                </a:solidFill>
              </a:rPr>
              <a:t>Les guides</a:t>
            </a:r>
          </a:p>
        </p:txBody>
      </p:sp>
      <p:sp>
        <p:nvSpPr>
          <p:cNvPr id="12" name="ZoneTexte 11"/>
          <p:cNvSpPr txBox="1"/>
          <p:nvPr>
            <p:custDataLst>
              <p:tags r:id="rId5"/>
            </p:custDataLst>
          </p:nvPr>
        </p:nvSpPr>
        <p:spPr>
          <a:xfrm>
            <a:off x="1093276" y="5085184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solidFill>
                  <a:schemeClr val="tx2"/>
                </a:solidFill>
              </a:rPr>
              <a:t>Les articles</a:t>
            </a:r>
          </a:p>
        </p:txBody>
      </p:sp>
      <p:cxnSp>
        <p:nvCxnSpPr>
          <p:cNvPr id="16" name="Connecteur droit avec flèche 15"/>
          <p:cNvCxnSpPr>
            <a:stCxn id="12" idx="3"/>
          </p:cNvCxnSpPr>
          <p:nvPr>
            <p:custDataLst>
              <p:tags r:id="rId6"/>
            </p:custDataLst>
          </p:nvPr>
        </p:nvCxnSpPr>
        <p:spPr>
          <a:xfrm flipV="1">
            <a:off x="2606832" y="5229200"/>
            <a:ext cx="2191436" cy="5603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4654252" y="764704"/>
            <a:ext cx="1440160" cy="58326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cxnSp>
        <p:nvCxnSpPr>
          <p:cNvPr id="13" name="Connecteur droit avec flèche 12"/>
          <p:cNvCxnSpPr>
            <a:stCxn id="3" idx="3"/>
          </p:cNvCxnSpPr>
          <p:nvPr>
            <p:custDataLst>
              <p:tags r:id="rId8"/>
            </p:custDataLst>
          </p:nvPr>
        </p:nvCxnSpPr>
        <p:spPr>
          <a:xfrm>
            <a:off x="2710036" y="1733764"/>
            <a:ext cx="1966033" cy="390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>
            <p:custDataLst>
              <p:tags r:id="rId9"/>
            </p:custDataLst>
          </p:nvPr>
        </p:nvSpPr>
        <p:spPr>
          <a:xfrm>
            <a:off x="2688219" y="764704"/>
            <a:ext cx="237841" cy="5352101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11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580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404">
        <p15:prstTrans prst="peelOff"/>
      </p:transition>
    </mc:Choice>
    <mc:Fallback xmlns="">
      <p:transition spd="slow" advTm="214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" grpId="0" animBg="1"/>
      <p:bldP spid="11" grpId="0"/>
      <p:bldP spid="12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09836" y="260648"/>
            <a:ext cx="10157354" cy="780504"/>
          </a:xfrm>
        </p:spPr>
        <p:txBody>
          <a:bodyPr>
            <a:normAutofit/>
          </a:bodyPr>
          <a:lstStyle/>
          <a:p>
            <a:r>
              <a:rPr lang="fr-CA" sz="3600" dirty="0"/>
              <a:t>Les guides et leurs articles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  <p:custDataLst>
              <p:tags r:id="rId3"/>
            </p:custDataLst>
          </p:nvPr>
        </p:nvPicPr>
        <p:blipFill rotWithShape="1">
          <a:blip r:embed="rId10"/>
          <a:srcRect t="8025" r="75810" b="17079"/>
          <a:stretch/>
        </p:blipFill>
        <p:spPr bwMode="auto">
          <a:xfrm>
            <a:off x="1053852" y="1772816"/>
            <a:ext cx="2566853" cy="447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Espace réservé du contenu 3"/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1"/>
          <a:srcRect t="8642" r="75810" b="17077"/>
          <a:stretch/>
        </p:blipFill>
        <p:spPr bwMode="auto">
          <a:xfrm>
            <a:off x="4798268" y="1772816"/>
            <a:ext cx="2588105" cy="447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>
            <p:custDataLst>
              <p:tags r:id="rId5"/>
            </p:custDataLst>
          </p:nvPr>
        </p:nvPicPr>
        <p:blipFill rotWithShape="1">
          <a:blip r:embed="rId12"/>
          <a:srcRect t="8642" r="75926" b="17490"/>
          <a:stretch/>
        </p:blipFill>
        <p:spPr bwMode="auto">
          <a:xfrm>
            <a:off x="8614692" y="1772816"/>
            <a:ext cx="266429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81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13">
        <p:fade/>
      </p:transition>
    </mc:Choice>
    <mc:Fallback xmlns="">
      <p:transition spd="med" advTm="210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10"/>
          <a:srcRect t="8642" r="75810" b="16049"/>
          <a:stretch/>
        </p:blipFill>
        <p:spPr bwMode="auto">
          <a:xfrm>
            <a:off x="1053852" y="1052736"/>
            <a:ext cx="295232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>
            <p:custDataLst>
              <p:tags r:id="rId3"/>
            </p:custDataLst>
          </p:nvPr>
        </p:nvPicPr>
        <p:blipFill rotWithShape="1">
          <a:blip r:embed="rId11"/>
          <a:srcRect t="8642" r="76273" b="15021"/>
          <a:stretch/>
        </p:blipFill>
        <p:spPr bwMode="auto">
          <a:xfrm>
            <a:off x="4798268" y="1052736"/>
            <a:ext cx="2808312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>
            <p:custDataLst>
              <p:tags r:id="rId4"/>
            </p:custDataLst>
          </p:nvPr>
        </p:nvPicPr>
        <p:blipFill rotWithShape="1">
          <a:blip r:embed="rId12"/>
          <a:srcRect t="8025" r="75810" b="15843"/>
          <a:stretch/>
        </p:blipFill>
        <p:spPr bwMode="auto">
          <a:xfrm>
            <a:off x="8614692" y="1052736"/>
            <a:ext cx="2592288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765820" y="188640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Les guides et leurs articles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97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836">
        <p:fade/>
      </p:transition>
    </mc:Choice>
    <mc:Fallback xmlns="">
      <p:transition spd="med" advTm="16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10"/>
          <a:srcRect t="8436" r="75810" b="17490"/>
          <a:stretch/>
        </p:blipFill>
        <p:spPr bwMode="auto">
          <a:xfrm>
            <a:off x="1053852" y="1268760"/>
            <a:ext cx="273630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>
            <p:custDataLst>
              <p:tags r:id="rId3"/>
            </p:custDataLst>
          </p:nvPr>
        </p:nvPicPr>
        <p:blipFill rotWithShape="1">
          <a:blip r:embed="rId11"/>
          <a:srcRect t="8231" r="75810" b="16050"/>
          <a:stretch/>
        </p:blipFill>
        <p:spPr bwMode="auto">
          <a:xfrm>
            <a:off x="4798268" y="1196752"/>
            <a:ext cx="2520280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 rotWithShape="1">
          <a:blip r:embed="rId12"/>
          <a:srcRect l="-347" t="8025" r="76273" b="15843"/>
          <a:stretch/>
        </p:blipFill>
        <p:spPr bwMode="auto">
          <a:xfrm>
            <a:off x="8398668" y="1124744"/>
            <a:ext cx="2592288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>
            <p:custDataLst>
              <p:tags r:id="rId5"/>
            </p:custDataLst>
          </p:nvPr>
        </p:nvSpPr>
        <p:spPr>
          <a:xfrm>
            <a:off x="765820" y="188640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Les guides et leurs articles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5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607">
        <p:fade/>
      </p:transition>
    </mc:Choice>
    <mc:Fallback xmlns="">
      <p:transition spd="med" advTm="176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9"/>
          <a:srcRect t="8436" r="76042" b="16667"/>
          <a:stretch/>
        </p:blipFill>
        <p:spPr bwMode="auto">
          <a:xfrm>
            <a:off x="2277988" y="1412776"/>
            <a:ext cx="2736304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/>
          <p:nvPr>
            <p:custDataLst>
              <p:tags r:id="rId3"/>
            </p:custDataLst>
          </p:nvPr>
        </p:nvPicPr>
        <p:blipFill rotWithShape="1">
          <a:blip r:embed="rId10"/>
          <a:srcRect t="8230" r="76505" b="17901"/>
          <a:stretch/>
        </p:blipFill>
        <p:spPr bwMode="auto">
          <a:xfrm>
            <a:off x="6310436" y="1412776"/>
            <a:ext cx="288032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>
            <p:custDataLst>
              <p:tags r:id="rId4"/>
            </p:custDataLst>
          </p:nvPr>
        </p:nvSpPr>
        <p:spPr>
          <a:xfrm>
            <a:off x="765820" y="188640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Les guides et leurs articles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5563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0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297">
        <p:fade/>
      </p:transition>
    </mc:Choice>
    <mc:Fallback xmlns="">
      <p:transition spd="med" advTm="14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9|1.7|1.9|2.5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7|3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rayonnages de bibliothèque bleue (grand écran)</Template>
  <TotalTime>0</TotalTime>
  <Words>152</Words>
  <Application>Microsoft Office PowerPoint</Application>
  <PresentationFormat>Personnalisé</PresentationFormat>
  <Paragraphs>33</Paragraphs>
  <Slides>10</Slides>
  <Notes>2</Notes>
  <HiddenSlides>0</HiddenSlides>
  <MMClips>10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Times New Roman</vt:lpstr>
      <vt:lpstr>Livres 16:9</vt:lpstr>
      <vt:lpstr>Les guides d’Antidote 9 </vt:lpstr>
      <vt:lpstr>INTRODUCTION1</vt:lpstr>
      <vt:lpstr>Présentation PowerPoint</vt:lpstr>
      <vt:lpstr>Présentation PowerPoint</vt:lpstr>
      <vt:lpstr>Présentation PowerPoint</vt:lpstr>
      <vt:lpstr>Les guides et leurs articles</vt:lpstr>
      <vt:lpstr>Présentation PowerPoint</vt:lpstr>
      <vt:lpstr>Présentation PowerPoint</vt:lpstr>
      <vt:lpstr>Présentation PowerPoint</vt:lpstr>
      <vt:lpstr>Pour plus de détails, consultez Posologie. Guide d’utilisation d’Antidote 9 aux pages 105 à 109.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2017-02-21T20:56:25Z</dcterms:created>
  <dcterms:modified xsi:type="dcterms:W3CDTF">2017-09-26T15:34:06Z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